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63" r:id="rId4"/>
  </p:sldMasterIdLst>
  <p:notesMasterIdLst>
    <p:notesMasterId r:id="rId12"/>
  </p:notesMasterIdLst>
  <p:sldIdLst>
    <p:sldId id="2076138180" r:id="rId5"/>
    <p:sldId id="2147470419" r:id="rId6"/>
    <p:sldId id="2147470425" r:id="rId7"/>
    <p:sldId id="2147470421" r:id="rId8"/>
    <p:sldId id="2147470422" r:id="rId9"/>
    <p:sldId id="2147470423" r:id="rId10"/>
    <p:sldId id="214747042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4CF3327-B065-AF5C-D019-6796CEE34D5F}" name="Guy Bowerman" initials="GB" userId="S::guybo@microsoft.com::64f8ea29-97c4-4bc9-a833-ceae2b3c7b42" providerId="AD"/>
  <p188:author id="{42FC0399-D022-994F-72FF-1FBC868ECD23}" name="Ayobami Ayodeji" initials="AA" userId="S::aayodeji@microsoft.com::f40284ac-f8a1-407b-87cf-50c6ab962c8f" providerId="AD"/>
  <p188:author id="{9B9B4DDA-42D3-D259-7D62-745B17CD0FE2}" name="Renato Guimaraes" initials="RG" userId="S::gurenato@microsoft.com::59b5d55b-5eeb-4a4c-af97-40772878ec81" providerId="AD"/>
  <p188:author id="{2B1316DB-7B9B-A480-00B6-8B3BA4EB4B43}" name="Thomas Geske" initials="TG" userId="S::thomasge@microsoft.com::f3add809-c372-44f2-8d2e-107707be72f1" providerId="AD"/>
  <p188:author id="{48D5EBE3-0AF7-1DF0-27D2-A1FA654D0CF8}" name="Jeff Mitchell" initials="JM" userId="S::jemitche@microsoft.com::309be2ec-7171-4cd2-a636-b8acbaf78a9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Jeff Mitchell" initials="JM" lastIdx="4" clrIdx="6">
    <p:extLst>
      <p:ext uri="{19B8F6BF-5375-455C-9EA6-DF929625EA0E}">
        <p15:presenceInfo xmlns:p15="http://schemas.microsoft.com/office/powerpoint/2012/main" userId="S::jemitche@microsoft.com::309be2ec-7171-4cd2-a636-b8acbaf78a97" providerId="AD"/>
      </p:ext>
    </p:extLst>
  </p:cmAuthor>
  <p:cmAuthor id="1" name="Uday Pandya" initials="UP" lastIdx="24" clrIdx="0">
    <p:extLst>
      <p:ext uri="{19B8F6BF-5375-455C-9EA6-DF929625EA0E}">
        <p15:presenceInfo xmlns:p15="http://schemas.microsoft.com/office/powerpoint/2012/main" userId="S::udpandya@microsoft.com::83f3b7b2-c1d6-4855-a6d9-8f7b34d21e14" providerId="AD"/>
      </p:ext>
    </p:extLst>
  </p:cmAuthor>
  <p:cmAuthor id="8" name="Victor Arzate" initials="VA" lastIdx="1" clrIdx="7">
    <p:extLst>
      <p:ext uri="{19B8F6BF-5375-455C-9EA6-DF929625EA0E}">
        <p15:presenceInfo xmlns:p15="http://schemas.microsoft.com/office/powerpoint/2012/main" userId="S::victorar@microsoft.com::3d2d7a61-66a1-4d8a-9465-5ec4ac8ec418" providerId="AD"/>
      </p:ext>
    </p:extLst>
  </p:cmAuthor>
  <p:cmAuthor id="2" name="Madhu Kachru" initials="MK" lastIdx="8" clrIdx="1">
    <p:extLst>
      <p:ext uri="{19B8F6BF-5375-455C-9EA6-DF929625EA0E}">
        <p15:presenceInfo xmlns:p15="http://schemas.microsoft.com/office/powerpoint/2012/main" userId="S::madhuka@microsoft.com::337f3b98-ed70-4706-b8ca-436d3caa4a23" providerId="AD"/>
      </p:ext>
    </p:extLst>
  </p:cmAuthor>
  <p:cmAuthor id="3" name="Rob Kuehfus" initials="RK" lastIdx="2" clrIdx="2">
    <p:extLst>
      <p:ext uri="{19B8F6BF-5375-455C-9EA6-DF929625EA0E}">
        <p15:presenceInfo xmlns:p15="http://schemas.microsoft.com/office/powerpoint/2012/main" userId="S::rokuehfu@microsoft.com::08fa2429-8542-44d3-bca6-fdf2f04fc238" providerId="AD"/>
      </p:ext>
    </p:extLst>
  </p:cmAuthor>
  <p:cmAuthor id="4" name="Steven Knight (Prime 8 LLC)" initials="SL" lastIdx="1" clrIdx="3">
    <p:extLst>
      <p:ext uri="{19B8F6BF-5375-455C-9EA6-DF929625EA0E}">
        <p15:presenceInfo xmlns:p15="http://schemas.microsoft.com/office/powerpoint/2012/main" userId="S::v-stknig@microsoft.com::700d89cb-55f7-4cf5-ade9-7da741c093bf" providerId="AD"/>
      </p:ext>
    </p:extLst>
  </p:cmAuthor>
  <p:cmAuthor id="5" name="Hansjoerg Scherer" initials="HS" lastIdx="4" clrIdx="4">
    <p:extLst>
      <p:ext uri="{19B8F6BF-5375-455C-9EA6-DF929625EA0E}">
        <p15:presenceInfo xmlns:p15="http://schemas.microsoft.com/office/powerpoint/2012/main" userId="S::hscherer@microsoft.com::306468f8-7ce5-4648-9086-c084edec979c" providerId="AD"/>
      </p:ext>
    </p:extLst>
  </p:cmAuthor>
  <p:cmAuthor id="6" name="Kristian Nese" initials="KN" lastIdx="1" clrIdx="5">
    <p:extLst>
      <p:ext uri="{19B8F6BF-5375-455C-9EA6-DF929625EA0E}">
        <p15:presenceInfo xmlns:p15="http://schemas.microsoft.com/office/powerpoint/2012/main" userId="S::krnese@microsoft.com::3ace1bc5-3807-47dd-81fb-ab56455d5d7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3"/>
    <a:srgbClr val="3C3B41"/>
    <a:srgbClr val="B7BFC6"/>
    <a:srgbClr val="3C3C41"/>
    <a:srgbClr val="3B3C40"/>
    <a:srgbClr val="3B3B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3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4DCD3-F82D-425C-9D01-EDECA962B718}" type="datetimeFigureOut">
              <a:rPr lang="en-US" smtClean="0"/>
              <a:t>7/7/2022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C99210-0EB3-42F7-A677-41E333F3FC17}" type="slidenum">
              <a:rPr lang="en-US" smtClean="0"/>
              <a:t>‹#›</a:t>
            </a:fld>
            <a:endParaRPr lang="en-US"/>
          </a:p>
        </p:txBody>
      </p:sp>
    </p:spTree>
    <p:extLst>
      <p:ext uri="{BB962C8B-B14F-4D97-AF65-F5344CB8AC3E}">
        <p14:creationId xmlns:p14="http://schemas.microsoft.com/office/powerpoint/2010/main" val="3483850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icrosoft.sharepoint.com/:x:/t/NorthStarPlaybookWorkshop/Ebds5Le_2eRBno1hudB5tUABcmdLJipYcF3OIAiRtCSDgA?e=SW55RB&amp;wdLOR=c2C4FE0B6-A460-445C-8665-2FD0430E45A4"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7/7/2022 7:00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4A18E6-239E-47A7-8145-FA8232A1CC13}" type="slidenum">
              <a:rPr lang="en-US" smtClean="0"/>
              <a:t>2</a:t>
            </a:fld>
            <a:endParaRPr lang="en-US"/>
          </a:p>
        </p:txBody>
      </p:sp>
    </p:spTree>
    <p:extLst>
      <p:ext uri="{BB962C8B-B14F-4D97-AF65-F5344CB8AC3E}">
        <p14:creationId xmlns:p14="http://schemas.microsoft.com/office/powerpoint/2010/main" val="3966451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quick tips on how to use the example template:</a:t>
            </a:r>
          </a:p>
          <a:p>
            <a:pPr marL="342900" lvl="0" indent="-342900">
              <a:buSzPts val="1000"/>
              <a:buFont typeface="Symbol" panose="05050102010706020507" pitchFamily="18" charset="2"/>
              <a:buChar char=""/>
              <a:tabLst>
                <a:tab pos="457200" algn="l"/>
              </a:tabLst>
            </a:pPr>
            <a:r>
              <a:rPr lang="en-CA" sz="1800" dirty="0">
                <a:solidFill>
                  <a:srgbClr val="000000"/>
                </a:solidFill>
                <a:effectLst/>
                <a:latin typeface="Calibri" panose="020F0502020204030204" pitchFamily="34" charset="0"/>
                <a:ea typeface="Times New Roman" panose="02020603050405020304" pitchFamily="18" charset="0"/>
              </a:rPr>
              <a:t>For area-specific reviews: use the filter in "Design Area" to focus on certain rows during a session</a:t>
            </a:r>
            <a:endParaRPr lang="en-CA" sz="1800" dirty="0">
              <a:solidFill>
                <a:srgbClr val="000000"/>
              </a:solidFill>
              <a:effectLst/>
              <a:latin typeface="Calibri" panose="020F0502020204030204" pitchFamily="34" charset="0"/>
              <a:ea typeface="Calibri" panose="020F0502020204030204" pitchFamily="34" charset="0"/>
            </a:endParaRPr>
          </a:p>
          <a:p>
            <a:pPr marL="342900" lvl="0" indent="-342900">
              <a:buSzPts val="1000"/>
              <a:buFont typeface="Symbol" panose="05050102010706020507" pitchFamily="18" charset="2"/>
              <a:buChar char=""/>
              <a:tabLst>
                <a:tab pos="457200" algn="l"/>
              </a:tabLst>
            </a:pPr>
            <a:r>
              <a:rPr lang="en-CA" sz="1800" dirty="0">
                <a:solidFill>
                  <a:srgbClr val="000000"/>
                </a:solidFill>
                <a:effectLst/>
                <a:latin typeface="Calibri" panose="020F0502020204030204" pitchFamily="34" charset="0"/>
                <a:ea typeface="Times New Roman" panose="02020603050405020304" pitchFamily="18" charset="0"/>
              </a:rPr>
              <a:t>For reviews with limited time: use the filter in "Severity" to focus only on High priority items</a:t>
            </a:r>
            <a:endParaRPr lang="en-CA" sz="1800" dirty="0">
              <a:solidFill>
                <a:srgbClr val="000000"/>
              </a:solidFill>
              <a:effectLst/>
              <a:latin typeface="Calibri" panose="020F0502020204030204" pitchFamily="34" charset="0"/>
              <a:ea typeface="Calibri" panose="020F0502020204030204" pitchFamily="34" charset="0"/>
            </a:endParaRPr>
          </a:p>
          <a:p>
            <a:pPr marL="342900" lvl="0" indent="-342900">
              <a:buSzPts val="1000"/>
              <a:buFont typeface="Symbol" panose="05050102010706020507" pitchFamily="18" charset="2"/>
              <a:buChar char=""/>
              <a:tabLst>
                <a:tab pos="457200" algn="l"/>
              </a:tabLst>
            </a:pPr>
            <a:r>
              <a:rPr lang="en-CA" sz="1800" dirty="0">
                <a:solidFill>
                  <a:srgbClr val="000000"/>
                </a:solidFill>
                <a:effectLst/>
                <a:latin typeface="Calibri" panose="020F0502020204030204" pitchFamily="34" charset="0"/>
                <a:ea typeface="Times New Roman" panose="02020603050405020304" pitchFamily="18" charset="0"/>
              </a:rPr>
              <a:t>For project </a:t>
            </a:r>
            <a:r>
              <a:rPr lang="en-CA" sz="1800" dirty="0" err="1">
                <a:solidFill>
                  <a:srgbClr val="000000"/>
                </a:solidFill>
                <a:effectLst/>
                <a:latin typeface="Calibri" panose="020F0502020204030204" pitchFamily="34" charset="0"/>
                <a:ea typeface="Times New Roman" panose="02020603050405020304" pitchFamily="18" charset="0"/>
              </a:rPr>
              <a:t>checkins</a:t>
            </a:r>
            <a:r>
              <a:rPr lang="en-CA" sz="1800" dirty="0">
                <a:solidFill>
                  <a:srgbClr val="000000"/>
                </a:solidFill>
                <a:effectLst/>
                <a:latin typeface="Calibri" panose="020F0502020204030204" pitchFamily="34" charset="0"/>
                <a:ea typeface="Times New Roman" panose="02020603050405020304" pitchFamily="18" charset="0"/>
              </a:rPr>
              <a:t>, verify the "Status" (Not verified, Open, Fulfilled) and the "Owner"</a:t>
            </a:r>
            <a:endParaRPr lang="en-CA" sz="1800" dirty="0">
              <a:solidFill>
                <a:srgbClr val="000000"/>
              </a:solidFill>
              <a:effectLst/>
              <a:latin typeface="Calibri" panose="020F0502020204030204" pitchFamily="34" charset="0"/>
              <a:ea typeface="Calibri" panose="020F0502020204030204" pitchFamily="34" charset="0"/>
            </a:endParaRPr>
          </a:p>
          <a:p>
            <a:endParaRPr lang="en-US" dirty="0"/>
          </a:p>
          <a:p>
            <a:endParaRPr lang="en-US" dirty="0"/>
          </a:p>
          <a:p>
            <a:r>
              <a:rPr lang="en-US" dirty="0"/>
              <a:t>The design principles and critical design guidelines have been used with customers to implement success and the Enterprise-scale Architecture aligns to the Azure roadmaps. If a customer wants to deviate from the principles or critical design area explain our methodology and confirm they understand our positioning. In the end capture any trade offs or deviations a customer makes and document the implications.</a:t>
            </a:r>
          </a:p>
        </p:txBody>
      </p:sp>
      <p:sp>
        <p:nvSpPr>
          <p:cNvPr id="4" name="Slide Number Placeholder 3"/>
          <p:cNvSpPr>
            <a:spLocks noGrp="1"/>
          </p:cNvSpPr>
          <p:nvPr>
            <p:ph type="sldNum" sz="quarter" idx="5"/>
          </p:nvPr>
        </p:nvSpPr>
        <p:spPr/>
        <p:txBody>
          <a:bodyPr/>
          <a:lstStyle/>
          <a:p>
            <a:fld id="{1EC99210-0EB3-42F7-A677-41E333F3FC17}" type="slidenum">
              <a:rPr lang="en-US" smtClean="0"/>
              <a:t>3</a:t>
            </a:fld>
            <a:endParaRPr lang="en-US"/>
          </a:p>
        </p:txBody>
      </p:sp>
    </p:spTree>
    <p:extLst>
      <p:ext uri="{BB962C8B-B14F-4D97-AF65-F5344CB8AC3E}">
        <p14:creationId xmlns:p14="http://schemas.microsoft.com/office/powerpoint/2010/main" val="3574751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selecting a date for the design workshop confirm the right business decision makers and teams are involved to enable the cloud operating model for Enterprise-scale. </a:t>
            </a:r>
          </a:p>
        </p:txBody>
      </p:sp>
      <p:sp>
        <p:nvSpPr>
          <p:cNvPr id="4" name="Slide Number Placeholder 3"/>
          <p:cNvSpPr>
            <a:spLocks noGrp="1"/>
          </p:cNvSpPr>
          <p:nvPr>
            <p:ph type="sldNum" sz="quarter" idx="5"/>
          </p:nvPr>
        </p:nvSpPr>
        <p:spPr/>
        <p:txBody>
          <a:bodyPr/>
          <a:lstStyle/>
          <a:p>
            <a:fld id="{1EC99210-0EB3-42F7-A677-41E333F3FC17}" type="slidenum">
              <a:rPr lang="en-US" smtClean="0"/>
              <a:t>4</a:t>
            </a:fld>
            <a:endParaRPr lang="en-US"/>
          </a:p>
        </p:txBody>
      </p:sp>
    </p:spTree>
    <p:extLst>
      <p:ext uri="{BB962C8B-B14F-4D97-AF65-F5344CB8AC3E}">
        <p14:creationId xmlns:p14="http://schemas.microsoft.com/office/powerpoint/2010/main" val="1909537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workshop is a time of collaboration and team cooperation to build customer confidence in the cloud operating model that will accelerate production adoption. </a:t>
            </a:r>
          </a:p>
          <a:p>
            <a:endParaRPr lang="en-US"/>
          </a:p>
          <a:p>
            <a:r>
              <a:rPr lang="en-US"/>
              <a:t>Review- Customers have concerns about cloud architecture and want to know with confidence the Azure services they should implement that will meet business and technical requirements. A deep understanding of the customer environment and architectural motivations is required to reduce adoption friction. Ask questions to make sure we understand the customers motivations. It also important to ask questions that confirm what the customers level of knowledge is about Azure Architecture best practices and patterns. </a:t>
            </a:r>
          </a:p>
          <a:p>
            <a:endParaRPr lang="en-US"/>
          </a:p>
          <a:p>
            <a:r>
              <a:rPr lang="en-US"/>
              <a:t>While reviewing each design guideline confirm the architectural decisions made and document them while confirming they align with the Enterprise-scale principles. Any deviation from Enterprise-scale design principles or design guidelines recommendations should be documented and communicated so the customer understands the effects of the deviation. </a:t>
            </a:r>
          </a:p>
          <a:p>
            <a:endParaRPr lang="en-US"/>
          </a:p>
          <a:p>
            <a:r>
              <a:rPr lang="en-US"/>
              <a:t>Success criteria should focus on completing the implementation of Enterprise-scale landing zone with a production workload identified by the customer in the workshop. The customer maybe familiar with Azure and a full week for the workshop may not be required or you may not need to cover every topic in the example agenda provided. Meet the customer momentum and pull in extended team members who can go as deep as necessary in order to complete the landing zone design. </a:t>
            </a:r>
          </a:p>
        </p:txBody>
      </p:sp>
      <p:sp>
        <p:nvSpPr>
          <p:cNvPr id="4" name="Slide Number Placeholder 3"/>
          <p:cNvSpPr>
            <a:spLocks noGrp="1"/>
          </p:cNvSpPr>
          <p:nvPr>
            <p:ph type="sldNum" sz="quarter" idx="5"/>
          </p:nvPr>
        </p:nvSpPr>
        <p:spPr/>
        <p:txBody>
          <a:bodyPr/>
          <a:lstStyle/>
          <a:p>
            <a:fld id="{1EC99210-0EB3-42F7-A677-41E333F3FC17}" type="slidenum">
              <a:rPr lang="en-US" smtClean="0"/>
              <a:t>5</a:t>
            </a:fld>
            <a:endParaRPr lang="en-US"/>
          </a:p>
        </p:txBody>
      </p:sp>
    </p:spTree>
    <p:extLst>
      <p:ext uri="{BB962C8B-B14F-4D97-AF65-F5344CB8AC3E}">
        <p14:creationId xmlns:p14="http://schemas.microsoft.com/office/powerpoint/2010/main" val="165256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example agenda for an AKS Landing Zone Accelerator workshop covers all the principles and critical design area topics to ensure successful landing zone design. Some customers may exhibit maturity in certain areas and may not need a session for each topic. Document the recommendations and the decisions the customer has already made so the complete vision for the Azure landing zone is captured in the design output. Here is an example template that can be used for documentation: </a:t>
            </a:r>
            <a:r>
              <a:rPr lang="en-US">
                <a:hlinkClick r:id="rId3"/>
              </a:rPr>
              <a:t>AKS construction set workshop checklist.xlsx (sharepoint.com)</a:t>
            </a:r>
            <a:endParaRPr lang="en-US"/>
          </a:p>
        </p:txBody>
      </p:sp>
      <p:sp>
        <p:nvSpPr>
          <p:cNvPr id="4" name="Slide Number Placeholder 3"/>
          <p:cNvSpPr>
            <a:spLocks noGrp="1"/>
          </p:cNvSpPr>
          <p:nvPr>
            <p:ph type="sldNum" sz="quarter" idx="5"/>
          </p:nvPr>
        </p:nvSpPr>
        <p:spPr/>
        <p:txBody>
          <a:bodyPr/>
          <a:lstStyle/>
          <a:p>
            <a:fld id="{1EC99210-0EB3-42F7-A677-41E333F3FC17}" type="slidenum">
              <a:rPr lang="en-US" smtClean="0"/>
              <a:t>6</a:t>
            </a:fld>
            <a:endParaRPr lang="en-US"/>
          </a:p>
        </p:txBody>
      </p:sp>
    </p:spTree>
    <p:extLst>
      <p:ext uri="{BB962C8B-B14F-4D97-AF65-F5344CB8AC3E}">
        <p14:creationId xmlns:p14="http://schemas.microsoft.com/office/powerpoint/2010/main" val="1603061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7.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3314303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1490433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1451620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26058599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4237921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12851239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4325555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2508958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7976964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9057351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1266391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595341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2056616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6488490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4180317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99705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82340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45794856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0434196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2980324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37797848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0187551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172958214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84723524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604403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75893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33202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83573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55441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387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90811635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23504045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22672367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33457758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590137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165160323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36835211"/>
      </p:ext>
    </p:extLst>
  </p:cSld>
  <p:clrMap bg1="lt1" tx1="dk1" bg2="lt2" tx2="dk2" accent1="accent1" accent2="accent2" accent3="accent3" accent4="accent4" accent5="accent5" accent6="accent6" hlink="hlink" folHlink="folHlink"/>
  <p:sldLayoutIdLst>
    <p:sldLayoutId id="2147484864" r:id="rId1"/>
    <p:sldLayoutId id="2147484865" r:id="rId2"/>
    <p:sldLayoutId id="2147484866" r:id="rId3"/>
    <p:sldLayoutId id="2147484867" r:id="rId4"/>
    <p:sldLayoutId id="2147484868" r:id="rId5"/>
    <p:sldLayoutId id="2147484869" r:id="rId6"/>
    <p:sldLayoutId id="2147484870" r:id="rId7"/>
    <p:sldLayoutId id="2147484871" r:id="rId8"/>
    <p:sldLayoutId id="2147484872" r:id="rId9"/>
    <p:sldLayoutId id="2147484873" r:id="rId10"/>
    <p:sldLayoutId id="2147484874" r:id="rId11"/>
    <p:sldLayoutId id="2147484875" r:id="rId12"/>
    <p:sldLayoutId id="2147484876" r:id="rId13"/>
    <p:sldLayoutId id="2147484877" r:id="rId14"/>
    <p:sldLayoutId id="2147484878" r:id="rId15"/>
    <p:sldLayoutId id="2147484879" r:id="rId16"/>
    <p:sldLayoutId id="2147484880" r:id="rId17"/>
    <p:sldLayoutId id="2147484881" r:id="rId18"/>
    <p:sldLayoutId id="2147484882" r:id="rId19"/>
    <p:sldLayoutId id="2147484883" r:id="rId20"/>
    <p:sldLayoutId id="2147484884" r:id="rId21"/>
    <p:sldLayoutId id="2147484885" r:id="rId22"/>
    <p:sldLayoutId id="2147484886" r:id="rId23"/>
    <p:sldLayoutId id="2147484887" r:id="rId24"/>
    <p:sldLayoutId id="2147484888" r:id="rId25"/>
    <p:sldLayoutId id="2147484889" r:id="rId26"/>
    <p:sldLayoutId id="2147484890" r:id="rId27"/>
    <p:sldLayoutId id="2147484891" r:id="rId28"/>
    <p:sldLayoutId id="2147484892" r:id="rId29"/>
    <p:sldLayoutId id="2147484893" r:id="rId30"/>
    <p:sldLayoutId id="2147484894" r:id="rId31"/>
    <p:sldLayoutId id="2147484895" r:id="rId32"/>
    <p:sldLayoutId id="2147484896" r:id="rId33"/>
    <p:sldLayoutId id="2147484897" r:id="rId34"/>
    <p:sldLayoutId id="2147484898" r:id="rId35"/>
    <p:sldLayoutId id="2147484934" r:id="rId36"/>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aka.ms/aksconstruction-set"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aka.ms/aks-reference-implementation"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aka.ms/AKSLZA/ReferenceImplementation" TargetMode="External"/><Relationship Id="rId3" Type="http://schemas.openxmlformats.org/officeDocument/2006/relationships/hyperlink" Target="https://github.com/Azure/AKS-Landing-Zone-Accelerator/blob/main/materials/Overview%20of%20Entrprise%20Scale%20for%20AKS.pptx" TargetMode="External"/><Relationship Id="rId7" Type="http://schemas.openxmlformats.org/officeDocument/2006/relationships/hyperlink" Target="https://forms.office.com/r/SCCh64wBLj"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hyperlink" Target="https://aka.ms/AKSLZA/Checklist" TargetMode="External"/><Relationship Id="rId5" Type="http://schemas.openxmlformats.org/officeDocument/2006/relationships/hyperlink" Target="https://aka.ms/aksconstruction-set" TargetMode="External"/><Relationship Id="rId4" Type="http://schemas.openxmlformats.org/officeDocument/2006/relationships/hyperlink" Target="https://docs.microsoft.com/azure/cloud-adoption-framework/scenarios/aks/enterprise-scale-landing-zon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6.xml.rels><?xml version="1.0" encoding="UTF-8" standalone="yes"?>
<Relationships xmlns="http://schemas.openxmlformats.org/package/2006/relationships"><Relationship Id="rId3" Type="http://schemas.openxmlformats.org/officeDocument/2006/relationships/hyperlink" Target="https://gearup.microsoft.com/resources/cloud-adoption-framework?selectedassetcontainerid=48a64e51-39ad-40ca-8c6f-c7d236526467#ready" TargetMode="External"/><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hyperlink" Target="https://docs.microsoft.com/azure/cloud-adoption-framework/scenarios/aks/enterprise-scale-landing-zone"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ka.ms/AKSLZA/Checklist" TargetMode="External"/><Relationship Id="rId7" Type="http://schemas.openxmlformats.org/officeDocument/2006/relationships/hyperlink" Target="https://aka.ms/AKSLZA/DeliveryGuide" TargetMode="External"/><Relationship Id="rId2" Type="http://schemas.openxmlformats.org/officeDocument/2006/relationships/hyperlink" Target="https://aka.ms/AKSLZA/Documentation" TargetMode="External"/><Relationship Id="rId1" Type="http://schemas.openxmlformats.org/officeDocument/2006/relationships/slideLayout" Target="../slideLayouts/slideLayout15.xml"/><Relationship Id="rId6" Type="http://schemas.openxmlformats.org/officeDocument/2006/relationships/hyperlink" Target="https://aka.ms/AKSLZA/OverviewDeck" TargetMode="External"/><Relationship Id="rId5" Type="http://schemas.openxmlformats.org/officeDocument/2006/relationships/hyperlink" Target="https://aka.ms/AKSLZA/AKSDeployHelper" TargetMode="External"/><Relationship Id="rId4" Type="http://schemas.openxmlformats.org/officeDocument/2006/relationships/hyperlink" Target="https://aka.ms/AKSLZA/ReferenceImplement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2" y="2532448"/>
            <a:ext cx="9630389" cy="1793104"/>
          </a:xfrm>
        </p:spPr>
        <p:txBody>
          <a:bodyPr/>
          <a:lstStyle/>
          <a:p>
            <a:r>
              <a:rPr lang="en-US" altLang="ja-JP" sz="4000">
                <a:cs typeface="Segoe UI"/>
              </a:rPr>
              <a:t>AKS Landing Zone Accelerator</a:t>
            </a:r>
            <a:br>
              <a:rPr lang="en-US" altLang="ja-JP" sz="4000"/>
            </a:br>
            <a:r>
              <a:rPr lang="en-US" altLang="ja-JP" sz="4000">
                <a:cs typeface="Segoe UI"/>
              </a:rPr>
              <a:t>delivery guide and resources</a:t>
            </a:r>
            <a:endParaRPr lang="en-US" sz="4000">
              <a:cs typeface="Segoe UI"/>
            </a:endParaRPr>
          </a:p>
        </p:txBody>
      </p:sp>
      <p:sp>
        <p:nvSpPr>
          <p:cNvPr id="8" name="Text Placeholder 7">
            <a:extLst>
              <a:ext uri="{FF2B5EF4-FFF2-40B4-BE49-F238E27FC236}">
                <a16:creationId xmlns:a16="http://schemas.microsoft.com/office/drawing/2014/main" id="{CF6B492E-C4FF-4027-8171-8FC07559D639}"/>
              </a:ext>
            </a:extLst>
          </p:cNvPr>
          <p:cNvSpPr>
            <a:spLocks noGrp="1"/>
          </p:cNvSpPr>
          <p:nvPr>
            <p:ph type="body" sz="quarter" idx="15"/>
          </p:nvPr>
        </p:nvSpPr>
        <p:spPr>
          <a:xfrm>
            <a:off x="442467" y="4350114"/>
            <a:ext cx="9602819" cy="992579"/>
          </a:xfrm>
        </p:spPr>
        <p:txBody>
          <a:bodyPr vert="horz" wrap="square" lIns="0" tIns="91440" rIns="146304" bIns="91440" rtlCol="0" anchor="t">
            <a:spAutoFit/>
          </a:bodyPr>
          <a:lstStyle/>
          <a:p>
            <a:r>
              <a:rPr lang="en-US" sz="1750" dirty="0">
                <a:solidFill>
                  <a:schemeClr val="accent5"/>
                </a:solidFill>
              </a:rPr>
              <a:t>Do not show customers</a:t>
            </a:r>
          </a:p>
          <a:p>
            <a:r>
              <a:rPr lang="en-US" sz="1750" dirty="0"/>
              <a:t>Ayobami Ayodeji</a:t>
            </a:r>
          </a:p>
          <a:p>
            <a:r>
              <a:rPr lang="en-US" sz="1750"/>
              <a:t>05-17-2022</a:t>
            </a:r>
            <a:endParaRPr lang="en-US" sz="1750">
              <a:cs typeface="Segoe UI Semibold"/>
            </a:endParaRPr>
          </a:p>
        </p:txBody>
      </p:sp>
    </p:spTree>
    <p:extLst>
      <p:ext uri="{BB962C8B-B14F-4D97-AF65-F5344CB8AC3E}">
        <p14:creationId xmlns:p14="http://schemas.microsoft.com/office/powerpoint/2010/main" val="28347297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5333-C11F-4F1B-AC3F-37C86E4C697A}"/>
              </a:ext>
            </a:extLst>
          </p:cNvPr>
          <p:cNvSpPr>
            <a:spLocks noGrp="1"/>
          </p:cNvSpPr>
          <p:nvPr>
            <p:ph type="title"/>
          </p:nvPr>
        </p:nvSpPr>
        <p:spPr>
          <a:xfrm>
            <a:off x="428681" y="854806"/>
            <a:ext cx="7737712" cy="826510"/>
          </a:xfrm>
        </p:spPr>
        <p:txBody>
          <a:bodyPr wrap="square" anchor="b">
            <a:normAutofit/>
          </a:bodyPr>
          <a:lstStyle/>
          <a:p>
            <a:r>
              <a:rPr lang="en-US" sz="4000"/>
              <a:t>AKS Landing Zone Accelerator</a:t>
            </a:r>
          </a:p>
        </p:txBody>
      </p:sp>
      <p:sp>
        <p:nvSpPr>
          <p:cNvPr id="7" name="Content Placeholder 6">
            <a:extLst>
              <a:ext uri="{FF2B5EF4-FFF2-40B4-BE49-F238E27FC236}">
                <a16:creationId xmlns:a16="http://schemas.microsoft.com/office/drawing/2014/main" id="{76FD2E12-903D-439F-8A18-417FCEDE6AF8}"/>
              </a:ext>
            </a:extLst>
          </p:cNvPr>
          <p:cNvSpPr>
            <a:spLocks noGrp="1"/>
          </p:cNvSpPr>
          <p:nvPr>
            <p:ph type="body" sz="quarter" idx="15"/>
          </p:nvPr>
        </p:nvSpPr>
        <p:spPr>
          <a:xfrm>
            <a:off x="214368" y="2249288"/>
            <a:ext cx="6772746" cy="4195221"/>
          </a:xfrm>
        </p:spPr>
        <p:txBody>
          <a:bodyPr vert="horz" wrap="square" lIns="0" tIns="0" rIns="0" bIns="0" rtlCol="0">
            <a:noAutofit/>
          </a:bodyPr>
          <a:lstStyle/>
          <a:p>
            <a:pPr marL="285750" indent="-285750">
              <a:lnSpc>
                <a:spcPct val="90000"/>
              </a:lnSpc>
              <a:spcAft>
                <a:spcPts val="600"/>
              </a:spcAft>
              <a:buFont typeface="Arial" panose="020B0604020202020204" pitchFamily="34" charset="0"/>
              <a:buChar char="•"/>
            </a:pPr>
            <a:r>
              <a:rPr lang="en-US" sz="2800">
                <a:latin typeface="+mn-lt"/>
                <a:hlinkClick r:id="rId3"/>
              </a:rPr>
              <a:t>Architectural guidance</a:t>
            </a:r>
            <a:r>
              <a:rPr lang="en-US" sz="2800">
                <a:latin typeface="+mn-lt"/>
              </a:rPr>
              <a:t> and </a:t>
            </a:r>
            <a:r>
              <a:rPr lang="en-US" sz="2800">
                <a:latin typeface="+mn-lt"/>
                <a:hlinkClick r:id="rId4"/>
              </a:rPr>
              <a:t>re</a:t>
            </a:r>
            <a:r>
              <a:rPr kumimoji="0" lang="en-US" sz="2800" b="0" u="none" strike="noStrike" kern="1200" cap="none" spc="0" normalizeH="0" baseline="0" noProof="0" err="1">
                <a:ln>
                  <a:noFill/>
                </a:ln>
                <a:effectLst/>
                <a:uLnTx/>
                <a:uFillTx/>
                <a:latin typeface="+mn-lt"/>
                <a:hlinkClick r:id="rId4"/>
              </a:rPr>
              <a:t>ference</a:t>
            </a:r>
            <a:r>
              <a:rPr kumimoji="0" lang="en-US" sz="2800" b="0" u="none" strike="noStrike" kern="1200" cap="none" spc="0" normalizeH="0" baseline="0" noProof="0">
                <a:ln>
                  <a:noFill/>
                </a:ln>
                <a:effectLst/>
                <a:uLnTx/>
                <a:uFillTx/>
                <a:latin typeface="+mn-lt"/>
                <a:hlinkClick r:id="rId4"/>
              </a:rPr>
              <a:t> implementation</a:t>
            </a:r>
            <a:r>
              <a:rPr kumimoji="0" lang="en-US" sz="2800" b="0" i="0" u="none" strike="noStrike" kern="1200" cap="none" spc="0" normalizeH="0" baseline="0" noProof="0">
                <a:ln>
                  <a:noFill/>
                </a:ln>
                <a:effectLst/>
                <a:uLnTx/>
                <a:uFillTx/>
                <a:latin typeface="+mn-lt"/>
              </a:rPr>
              <a:t> for AKS workloads</a:t>
            </a:r>
            <a:endParaRPr lang="en-US" sz="2800">
              <a:latin typeface="+mn-lt"/>
            </a:endParaRPr>
          </a:p>
          <a:p>
            <a:pPr marL="285750" indent="-285750">
              <a:spcAft>
                <a:spcPts val="600"/>
              </a:spcAft>
              <a:buFont typeface="Arial" panose="020B0604020202020204" pitchFamily="34" charset="0"/>
              <a:buChar char="•"/>
            </a:pPr>
            <a:r>
              <a:rPr lang="en-US" sz="2800">
                <a:latin typeface="+mn-lt"/>
              </a:rPr>
              <a:t>Aligned with Cloud Adoption Framework for Azure</a:t>
            </a:r>
          </a:p>
          <a:p>
            <a:pPr marL="285750" indent="-285750">
              <a:lnSpc>
                <a:spcPct val="90000"/>
              </a:lnSpc>
              <a:spcAft>
                <a:spcPts val="600"/>
              </a:spcAft>
              <a:buFont typeface="Arial" panose="020B0604020202020204" pitchFamily="34" charset="0"/>
              <a:buChar char="•"/>
            </a:pPr>
            <a:r>
              <a:rPr lang="en-US" sz="2800">
                <a:latin typeface="+mn-lt"/>
              </a:rPr>
              <a:t>Enables rapid development and operationalization of CBS AKS workloads at scale </a:t>
            </a:r>
          </a:p>
          <a:p>
            <a:pPr marL="285750" indent="-285750">
              <a:lnSpc>
                <a:spcPct val="90000"/>
              </a:lnSpc>
              <a:spcAft>
                <a:spcPts val="600"/>
              </a:spcAft>
              <a:buFont typeface="Arial" panose="020B0604020202020204" pitchFamily="34" charset="0"/>
              <a:buChar char="•"/>
            </a:pPr>
            <a:r>
              <a:rPr lang="en-US" sz="2800">
                <a:latin typeface="+mn-lt"/>
              </a:rPr>
              <a:t>Helps architect a subscription designated for AKS workloads</a:t>
            </a:r>
          </a:p>
        </p:txBody>
      </p:sp>
    </p:spTree>
    <p:extLst>
      <p:ext uri="{BB962C8B-B14F-4D97-AF65-F5344CB8AC3E}">
        <p14:creationId xmlns:p14="http://schemas.microsoft.com/office/powerpoint/2010/main" val="28159298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403137"/>
          </a:xfrm>
        </p:spPr>
        <p:txBody>
          <a:bodyPr vert="horz" lIns="91440" tIns="45720" rIns="91440" bIns="45720" rtlCol="0" anchor="ctr">
            <a:normAutofit fontScale="90000"/>
          </a:bodyPr>
          <a:lstStyle/>
          <a:p>
            <a:r>
              <a:rPr lang="en-US"/>
              <a:t>Enterprise-scale Delivery</a:t>
            </a:r>
            <a:br>
              <a:rPr lang="en-US"/>
            </a:br>
            <a:endParaRPr lang="en-US"/>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10"/>
          </p:nvPr>
        </p:nvSpPr>
        <p:spPr>
          <a:xfrm>
            <a:off x="455612" y="995838"/>
            <a:ext cx="9650166" cy="5660456"/>
          </a:xfrm>
        </p:spPr>
        <p:txBody>
          <a:bodyPr vert="horz" lIns="91440" tIns="45720" rIns="91440" bIns="45720" rtlCol="0" anchor="t">
            <a:noAutofit/>
          </a:bodyPr>
          <a:lstStyle/>
          <a:p>
            <a:pPr>
              <a:lnSpc>
                <a:spcPct val="100000"/>
              </a:lnSpc>
              <a:spcAft>
                <a:spcPts val="600"/>
              </a:spcAft>
            </a:pPr>
            <a:r>
              <a:rPr lang="en-US" dirty="0"/>
              <a:t>Start with the </a:t>
            </a:r>
            <a:r>
              <a:rPr lang="en-US" dirty="0">
                <a:hlinkClick r:id="rId3"/>
              </a:rPr>
              <a:t>overview deck</a:t>
            </a:r>
            <a:endParaRPr lang="en-US" dirty="0"/>
          </a:p>
          <a:p>
            <a:pPr>
              <a:lnSpc>
                <a:spcPct val="100000"/>
              </a:lnSpc>
              <a:spcAft>
                <a:spcPts val="600"/>
              </a:spcAft>
            </a:pPr>
            <a:r>
              <a:rPr lang="en-US" dirty="0"/>
              <a:t>Use the ES for AKS </a:t>
            </a:r>
            <a:r>
              <a:rPr lang="en-US" dirty="0">
                <a:hlinkClick r:id="rId4"/>
              </a:rPr>
              <a:t>Architecture and design guidance</a:t>
            </a:r>
            <a:r>
              <a:rPr lang="en-US" dirty="0"/>
              <a:t> documentation to guide the conversation</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dirty="0">
                <a:solidFill>
                  <a:schemeClr val="tx1"/>
                </a:solidFill>
                <a:latin typeface="+mn-lt"/>
                <a:cs typeface="Segoe UI"/>
              </a:rPr>
              <a:t>Run the AKS Landing Zone Accelerator workshop using the </a:t>
            </a:r>
            <a:r>
              <a:rPr lang="en-US" sz="2000" b="0" dirty="0">
                <a:solidFill>
                  <a:schemeClr val="tx1"/>
                </a:solidFill>
                <a:latin typeface="+mn-lt"/>
                <a:cs typeface="Segoe UI"/>
                <a:hlinkClick r:id="rId5"/>
              </a:rPr>
              <a:t>architectural guidance</a:t>
            </a:r>
            <a:r>
              <a:rPr lang="en-US" sz="2000" b="0" dirty="0">
                <a:solidFill>
                  <a:schemeClr val="tx1"/>
                </a:solidFill>
                <a:latin typeface="+mn-lt"/>
                <a:cs typeface="Segoe UI"/>
              </a:rPr>
              <a:t> and/or </a:t>
            </a:r>
            <a:r>
              <a:rPr lang="en-US" sz="2000" b="0" dirty="0">
                <a:solidFill>
                  <a:schemeClr val="tx1"/>
                </a:solidFill>
                <a:latin typeface="+mn-lt"/>
                <a:cs typeface="Segoe UI"/>
                <a:hlinkClick r:id="rId6"/>
              </a:rPr>
              <a:t>AKS LZA checklist</a:t>
            </a:r>
            <a:endParaRPr lang="en-US" sz="2000" b="0" dirty="0">
              <a:solidFill>
                <a:schemeClr val="tx1"/>
              </a:solidFill>
              <a:latin typeface="+mn-lt"/>
              <a:cs typeface="Segoe UI"/>
            </a:endParaRPr>
          </a:p>
          <a:p>
            <a:pPr>
              <a:lnSpc>
                <a:spcPct val="100000"/>
              </a:lnSpc>
              <a:spcAft>
                <a:spcPts val="600"/>
              </a:spcAft>
            </a:pPr>
            <a:r>
              <a:rPr lang="en-US" dirty="0"/>
              <a:t>Capture trade-offs; make customer aware of the implications in the same document</a:t>
            </a:r>
          </a:p>
          <a:p>
            <a:pPr>
              <a:lnSpc>
                <a:spcPct val="100000"/>
              </a:lnSpc>
              <a:spcAft>
                <a:spcPts val="600"/>
              </a:spcAft>
            </a:pPr>
            <a:r>
              <a:rPr lang="en-US" dirty="0"/>
              <a:t>Provide</a:t>
            </a:r>
            <a:r>
              <a:rPr lang="en-US" b="1" dirty="0"/>
              <a:t> positive and negative feedback </a:t>
            </a:r>
            <a:r>
              <a:rPr lang="en-US" dirty="0"/>
              <a:t>using the </a:t>
            </a:r>
            <a:r>
              <a:rPr lang="en-US" dirty="0">
                <a:hlinkClick r:id="rId7"/>
              </a:rPr>
              <a:t>Feedback Form </a:t>
            </a:r>
            <a:r>
              <a:rPr lang="en-US" dirty="0"/>
              <a:t> Hand over the documented decisions to the deployment team (customer or partner) and update the current milestones with estimated time of execution</a:t>
            </a:r>
          </a:p>
          <a:p>
            <a:pPr>
              <a:lnSpc>
                <a:spcPct val="100000"/>
              </a:lnSpc>
              <a:spcAft>
                <a:spcPts val="600"/>
              </a:spcAft>
            </a:pPr>
            <a:r>
              <a:rPr lang="en-US" dirty="0"/>
              <a:t>Use </a:t>
            </a:r>
            <a:r>
              <a:rPr lang="en-US" dirty="0">
                <a:hlinkClick r:id="rId8"/>
              </a:rPr>
              <a:t>reference implementation </a:t>
            </a:r>
            <a:r>
              <a:rPr lang="en-US" dirty="0"/>
              <a:t>to accelerate time to production</a:t>
            </a:r>
          </a:p>
        </p:txBody>
      </p:sp>
    </p:spTree>
    <p:extLst>
      <p:ext uri="{BB962C8B-B14F-4D97-AF65-F5344CB8AC3E}">
        <p14:creationId xmlns:p14="http://schemas.microsoft.com/office/powerpoint/2010/main" val="3493997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403137"/>
          </a:xfrm>
        </p:spPr>
        <p:txBody>
          <a:bodyPr>
            <a:noAutofit/>
          </a:bodyPr>
          <a:lstStyle/>
          <a:p>
            <a:r>
              <a:rPr lang="en-US"/>
              <a:t>Landing Zone Accelerator: Audience</a:t>
            </a:r>
            <a:br>
              <a:rPr lang="en-US"/>
            </a:br>
            <a:endParaRPr lang="en-GB"/>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13"/>
          </p:nvPr>
        </p:nvSpPr>
        <p:spPr>
          <a:xfrm>
            <a:off x="455613" y="2363788"/>
            <a:ext cx="3619500" cy="3265061"/>
          </a:xfrm>
        </p:spPr>
        <p:txBody>
          <a:bodyPr/>
          <a:lstStyle/>
          <a:p>
            <a:r>
              <a:rPr lang="en-GB" sz="1800"/>
              <a:t>Microsoft</a:t>
            </a:r>
          </a:p>
          <a:p>
            <a:endParaRPr lang="en-GB" sz="1800"/>
          </a:p>
          <a:p>
            <a:r>
              <a:rPr lang="en-GB" sz="1800"/>
              <a:t>Customer Success</a:t>
            </a:r>
          </a:p>
          <a:p>
            <a:pPr lvl="1"/>
            <a:r>
              <a:rPr lang="en-GB" sz="1800"/>
              <a:t>Customer Engineers</a:t>
            </a:r>
          </a:p>
          <a:p>
            <a:pPr lvl="1"/>
            <a:r>
              <a:rPr lang="en-GB" sz="1800"/>
              <a:t>Cloud Solution Architects</a:t>
            </a:r>
          </a:p>
          <a:p>
            <a:pPr lvl="1"/>
            <a:r>
              <a:rPr lang="en-GB" sz="1800"/>
              <a:t>Customer Field Roles</a:t>
            </a:r>
          </a:p>
          <a:p>
            <a:endParaRPr lang="en-GB" sz="1800"/>
          </a:p>
          <a:p>
            <a:r>
              <a:rPr lang="en-GB" sz="1800"/>
              <a:t>Partner/MCS/Fast Track</a:t>
            </a:r>
          </a:p>
          <a:p>
            <a:pPr lvl="1"/>
            <a:r>
              <a:rPr lang="en-GB" sz="1800"/>
              <a:t>Technical Lead</a:t>
            </a:r>
          </a:p>
          <a:p>
            <a:endParaRPr lang="en-GB" sz="1800"/>
          </a:p>
        </p:txBody>
      </p:sp>
      <p:sp>
        <p:nvSpPr>
          <p:cNvPr id="9" name="Text Placeholder 8">
            <a:extLst>
              <a:ext uri="{FF2B5EF4-FFF2-40B4-BE49-F238E27FC236}">
                <a16:creationId xmlns:a16="http://schemas.microsoft.com/office/drawing/2014/main" id="{2C086B1A-6CCD-45AE-8ABC-0A75FEA30987}"/>
              </a:ext>
            </a:extLst>
          </p:cNvPr>
          <p:cNvSpPr>
            <a:spLocks noGrp="1"/>
          </p:cNvSpPr>
          <p:nvPr>
            <p:ph type="body" sz="quarter" idx="14"/>
          </p:nvPr>
        </p:nvSpPr>
        <p:spPr>
          <a:xfrm>
            <a:off x="4389438" y="2363788"/>
            <a:ext cx="3617912" cy="3770263"/>
          </a:xfrm>
        </p:spPr>
        <p:txBody>
          <a:bodyPr/>
          <a:lstStyle/>
          <a:p>
            <a:r>
              <a:rPr lang="en-GB" sz="1800"/>
              <a:t>Customer Leads*</a:t>
            </a:r>
          </a:p>
          <a:p>
            <a:pPr lvl="1"/>
            <a:r>
              <a:rPr lang="en-GB" sz="1800"/>
              <a:t>Arch Lead/Chief Architect</a:t>
            </a:r>
          </a:p>
          <a:p>
            <a:pPr lvl="1"/>
            <a:r>
              <a:rPr lang="en-GB" sz="1800"/>
              <a:t>Network (NetOps)</a:t>
            </a:r>
          </a:p>
          <a:p>
            <a:pPr lvl="1"/>
            <a:r>
              <a:rPr lang="en-GB" sz="1800"/>
              <a:t>Identity and Access Management (IAM)</a:t>
            </a:r>
          </a:p>
          <a:p>
            <a:pPr lvl="1"/>
            <a:r>
              <a:rPr lang="en-GB" sz="1800"/>
              <a:t>Systems (</a:t>
            </a:r>
            <a:r>
              <a:rPr lang="en-GB" sz="1800" err="1"/>
              <a:t>SysOps</a:t>
            </a:r>
            <a:r>
              <a:rPr lang="en-GB" sz="1800"/>
              <a:t>: OS, DB)</a:t>
            </a:r>
          </a:p>
          <a:p>
            <a:pPr lvl="1"/>
            <a:r>
              <a:rPr lang="en-GB" sz="1800"/>
              <a:t>Operations and Management</a:t>
            </a:r>
          </a:p>
          <a:p>
            <a:pPr lvl="1"/>
            <a:r>
              <a:rPr lang="en-GB" sz="1800"/>
              <a:t>Security (SecOps)</a:t>
            </a:r>
          </a:p>
          <a:p>
            <a:pPr lvl="1"/>
            <a:r>
              <a:rPr lang="en-GB" sz="1800"/>
              <a:t>DevOps and Automation</a:t>
            </a:r>
          </a:p>
          <a:p>
            <a:pPr lvl="1"/>
            <a:r>
              <a:rPr lang="en-GB" sz="1800"/>
              <a:t>Application Architecture</a:t>
            </a:r>
          </a:p>
          <a:p>
            <a:pPr lvl="1"/>
            <a:r>
              <a:rPr lang="en-GB" sz="1800"/>
              <a:t>Site Reliability Engineers</a:t>
            </a:r>
          </a:p>
          <a:p>
            <a:endParaRPr lang="en-GB" sz="1800"/>
          </a:p>
          <a:p>
            <a:endParaRPr lang="en-GB" sz="1800"/>
          </a:p>
        </p:txBody>
      </p:sp>
      <p:sp>
        <p:nvSpPr>
          <p:cNvPr id="2" name="TextBox 1">
            <a:extLst>
              <a:ext uri="{FF2B5EF4-FFF2-40B4-BE49-F238E27FC236}">
                <a16:creationId xmlns:a16="http://schemas.microsoft.com/office/drawing/2014/main" id="{FA1F9397-4B3F-4DD5-A3C2-82220FCD8F89}"/>
              </a:ext>
            </a:extLst>
          </p:cNvPr>
          <p:cNvSpPr txBox="1"/>
          <p:nvPr/>
        </p:nvSpPr>
        <p:spPr>
          <a:xfrm>
            <a:off x="334013" y="6327195"/>
            <a:ext cx="5185779" cy="303288"/>
          </a:xfrm>
          <a:prstGeom prst="rect">
            <a:avLst/>
          </a:prstGeom>
        </p:spPr>
        <p:txBody>
          <a:bodyPr wrap="none" rtlCol="0">
            <a:spAutoFit/>
          </a:bodyPr>
          <a:lstStyle/>
          <a:p>
            <a:r>
              <a:rPr lang="en-GB" sz="1371">
                <a:solidFill>
                  <a:srgbClr val="000000"/>
                </a:solidFill>
              </a:rPr>
              <a:t>*Customer may bring additional SMEs where and when required.</a:t>
            </a:r>
          </a:p>
        </p:txBody>
      </p:sp>
    </p:spTree>
    <p:extLst>
      <p:ext uri="{BB962C8B-B14F-4D97-AF65-F5344CB8AC3E}">
        <p14:creationId xmlns:p14="http://schemas.microsoft.com/office/powerpoint/2010/main" val="28407559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211B2E12-3A0B-4547-A7CD-726EA37988BB}"/>
              </a:ext>
            </a:extLst>
          </p:cNvPr>
          <p:cNvSpPr/>
          <p:nvPr/>
        </p:nvSpPr>
        <p:spPr bwMode="auto">
          <a:xfrm>
            <a:off x="879936" y="1507004"/>
            <a:ext cx="5215621" cy="2608294"/>
          </a:xfrm>
          <a:custGeom>
            <a:avLst/>
            <a:gdLst>
              <a:gd name="connsiteX0" fmla="*/ 0 w 5215621"/>
              <a:gd name="connsiteY0" fmla="*/ 0 h 2608294"/>
              <a:gd name="connsiteX1" fmla="*/ 5215621 w 5215621"/>
              <a:gd name="connsiteY1" fmla="*/ 0 h 2608294"/>
              <a:gd name="connsiteX2" fmla="*/ 5215621 w 5215621"/>
              <a:gd name="connsiteY2" fmla="*/ 2380747 h 2608294"/>
              <a:gd name="connsiteX3" fmla="*/ 2807341 w 5215621"/>
              <a:gd name="connsiteY3" fmla="*/ 2380747 h 2608294"/>
              <a:gd name="connsiteX4" fmla="*/ 2607810 w 5215621"/>
              <a:gd name="connsiteY4" fmla="*/ 2608294 h 2608294"/>
              <a:gd name="connsiteX5" fmla="*/ 2408280 w 5215621"/>
              <a:gd name="connsiteY5" fmla="*/ 2380747 h 2608294"/>
              <a:gd name="connsiteX6" fmla="*/ 0 w 5215621"/>
              <a:gd name="connsiteY6" fmla="*/ 2380747 h 260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1" h="2608294">
                <a:moveTo>
                  <a:pt x="0" y="0"/>
                </a:moveTo>
                <a:lnTo>
                  <a:pt x="5215621" y="0"/>
                </a:lnTo>
                <a:lnTo>
                  <a:pt x="5215621" y="2380747"/>
                </a:lnTo>
                <a:lnTo>
                  <a:pt x="2807341" y="2380747"/>
                </a:lnTo>
                <a:lnTo>
                  <a:pt x="2607810" y="2608294"/>
                </a:lnTo>
                <a:lnTo>
                  <a:pt x="2408280" y="2380747"/>
                </a:lnTo>
                <a:lnTo>
                  <a:pt x="0" y="238074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416D52C6-8F6B-459E-BDBC-0547DBC3609B}"/>
              </a:ext>
            </a:extLst>
          </p:cNvPr>
          <p:cNvSpPr/>
          <p:nvPr/>
        </p:nvSpPr>
        <p:spPr bwMode="auto">
          <a:xfrm>
            <a:off x="879936" y="3945837"/>
            <a:ext cx="5215620" cy="2380747"/>
          </a:xfrm>
          <a:custGeom>
            <a:avLst/>
            <a:gdLst>
              <a:gd name="connsiteX0" fmla="*/ 0 w 5215620"/>
              <a:gd name="connsiteY0" fmla="*/ 0 h 2380747"/>
              <a:gd name="connsiteX1" fmla="*/ 2393678 w 5215620"/>
              <a:gd name="connsiteY1" fmla="*/ 0 h 2380747"/>
              <a:gd name="connsiteX2" fmla="*/ 2607810 w 5215620"/>
              <a:gd name="connsiteY2" fmla="*/ 244199 h 2380747"/>
              <a:gd name="connsiteX3" fmla="*/ 2821943 w 5215620"/>
              <a:gd name="connsiteY3" fmla="*/ 0 h 2380747"/>
              <a:gd name="connsiteX4" fmla="*/ 5215620 w 5215620"/>
              <a:gd name="connsiteY4" fmla="*/ 0 h 2380747"/>
              <a:gd name="connsiteX5" fmla="*/ 5215620 w 5215620"/>
              <a:gd name="connsiteY5" fmla="*/ 2380747 h 2380747"/>
              <a:gd name="connsiteX6" fmla="*/ 0 w 5215620"/>
              <a:gd name="connsiteY6" fmla="*/ 2380747 h 23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0" h="2380747">
                <a:moveTo>
                  <a:pt x="0" y="0"/>
                </a:moveTo>
                <a:lnTo>
                  <a:pt x="2393678" y="0"/>
                </a:lnTo>
                <a:lnTo>
                  <a:pt x="2607810" y="244199"/>
                </a:lnTo>
                <a:lnTo>
                  <a:pt x="2821943" y="0"/>
                </a:lnTo>
                <a:lnTo>
                  <a:pt x="5215620" y="0"/>
                </a:lnTo>
                <a:lnTo>
                  <a:pt x="5215620" y="2380747"/>
                </a:lnTo>
                <a:lnTo>
                  <a:pt x="0" y="238074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403137"/>
          </a:xfrm>
        </p:spPr>
        <p:txBody>
          <a:bodyPr>
            <a:noAutofit/>
          </a:bodyPr>
          <a:lstStyle/>
          <a:p>
            <a:r>
              <a:rPr lang="en-US"/>
              <a:t>AKS Landing Zone Accelerator: Workshop Objective</a:t>
            </a:r>
            <a:endParaRPr lang="en-GB"/>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4294967295"/>
          </p:nvPr>
        </p:nvSpPr>
        <p:spPr>
          <a:xfrm>
            <a:off x="1218415" y="2140076"/>
            <a:ext cx="4538663" cy="1692771"/>
          </a:xfrm>
          <a:ln>
            <a:noFill/>
          </a:ln>
        </p:spPr>
        <p:txBody>
          <a:bodyPr lIns="0" tIns="0" rIns="0" bIns="0" anchor="ctr">
            <a:noAutofit/>
          </a:bodyPr>
          <a:lstStyle/>
          <a:p>
            <a:pPr algn="ctr"/>
            <a:r>
              <a:rPr lang="en-GB" sz="1800">
                <a:solidFill>
                  <a:schemeClr val="tx1"/>
                </a:solidFill>
                <a:latin typeface="Segoe UI Semibold" panose="020B0702040204020203" pitchFamily="34" charset="0"/>
                <a:ea typeface="Segoe UI" pitchFamily="34" charset="0"/>
                <a:cs typeface="Segoe UI Semibold" panose="020B0702040204020203" pitchFamily="34" charset="0"/>
              </a:rPr>
              <a:t>Review</a:t>
            </a:r>
          </a:p>
          <a:p>
            <a:pPr lvl="1" algn="ctr"/>
            <a:endParaRPr lang="en-GB" sz="1600">
              <a:solidFill>
                <a:schemeClr val="tx1"/>
              </a:solidFill>
              <a:ea typeface="Segoe UI" pitchFamily="34" charset="0"/>
            </a:endParaRPr>
          </a:p>
          <a:p>
            <a:pPr lvl="1" algn="ctr"/>
            <a:r>
              <a:rPr lang="en-GB" sz="1600">
                <a:solidFill>
                  <a:schemeClr val="tx1"/>
                </a:solidFill>
                <a:ea typeface="Segoe UI" pitchFamily="34" charset="0"/>
              </a:rPr>
              <a:t>Deep understanding of customer environment, workloads, and technical constraints</a:t>
            </a:r>
            <a:endParaRPr lang="en-GB" sz="1600">
              <a:solidFill>
                <a:schemeClr val="tx1"/>
              </a:solidFill>
              <a:latin typeface="+mn-lt"/>
            </a:endParaRPr>
          </a:p>
        </p:txBody>
      </p:sp>
      <p:sp>
        <p:nvSpPr>
          <p:cNvPr id="16" name="TextBox 15">
            <a:extLst>
              <a:ext uri="{FF2B5EF4-FFF2-40B4-BE49-F238E27FC236}">
                <a16:creationId xmlns:a16="http://schemas.microsoft.com/office/drawing/2014/main" id="{B98EA80C-6E06-4E27-9221-D0DC0C8AAD76}"/>
              </a:ext>
            </a:extLst>
          </p:cNvPr>
          <p:cNvSpPr txBox="1"/>
          <p:nvPr/>
        </p:nvSpPr>
        <p:spPr>
          <a:xfrm>
            <a:off x="1158301" y="4402607"/>
            <a:ext cx="4658891" cy="1354217"/>
          </a:xfrm>
          <a:prstGeom prst="rect">
            <a:avLst/>
          </a:prstGeom>
          <a:noFill/>
        </p:spPr>
        <p:txBody>
          <a:bodyPr wrap="square" lIns="0" tIns="0" rIns="0" bIns="0">
            <a:noAutofit/>
          </a:bodyPr>
          <a:lstStyle/>
          <a:p>
            <a:pPr algn="ctr" defTabSz="914192">
              <a:buSzPct val="90000"/>
            </a:pPr>
            <a:r>
              <a:rPr lang="en-GB" spc="-49">
                <a:solidFill>
                  <a:schemeClr val="bg1"/>
                </a:solidFill>
                <a:latin typeface="Segoe UI Semibold" panose="020B0702040204020203" pitchFamily="34" charset="0"/>
                <a:cs typeface="Segoe UI Semibold" panose="020B0702040204020203" pitchFamily="34" charset="0"/>
              </a:rPr>
              <a:t>Success Criteria</a:t>
            </a:r>
          </a:p>
          <a:p>
            <a:pPr marL="0" lvl="1" algn="ctr"/>
            <a:endParaRPr lang="en-GB" sz="1600">
              <a:solidFill>
                <a:schemeClr val="bg1"/>
              </a:solidFill>
              <a:cs typeface="Segoe UI" pitchFamily="34" charset="0"/>
            </a:endParaRPr>
          </a:p>
          <a:p>
            <a:pPr marL="0" lvl="1" algn="ctr"/>
            <a:r>
              <a:rPr lang="en-GB" sz="1600">
                <a:solidFill>
                  <a:schemeClr val="bg1"/>
                </a:solidFill>
                <a:cs typeface="Segoe UI" pitchFamily="34" charset="0"/>
              </a:rPr>
              <a:t>All technical requirements to build a </a:t>
            </a:r>
            <a:br>
              <a:rPr lang="en-GB" sz="1600">
                <a:solidFill>
                  <a:schemeClr val="bg1"/>
                </a:solidFill>
                <a:cs typeface="Segoe UI" pitchFamily="34" charset="0"/>
              </a:rPr>
            </a:br>
            <a:r>
              <a:rPr lang="en-GB" sz="1600">
                <a:solidFill>
                  <a:schemeClr val="bg1"/>
                </a:solidFill>
                <a:cs typeface="Segoe UI" pitchFamily="34" charset="0"/>
              </a:rPr>
              <a:t>AKS ESLZ agreed and documented</a:t>
            </a:r>
          </a:p>
        </p:txBody>
      </p:sp>
      <p:sp>
        <p:nvSpPr>
          <p:cNvPr id="20" name="Freeform: Shape 19">
            <a:extLst>
              <a:ext uri="{FF2B5EF4-FFF2-40B4-BE49-F238E27FC236}">
                <a16:creationId xmlns:a16="http://schemas.microsoft.com/office/drawing/2014/main" id="{7F57B7DA-87FE-4FDE-B424-6C4D94335E35}"/>
              </a:ext>
            </a:extLst>
          </p:cNvPr>
          <p:cNvSpPr/>
          <p:nvPr/>
        </p:nvSpPr>
        <p:spPr bwMode="auto">
          <a:xfrm>
            <a:off x="6383698" y="1507004"/>
            <a:ext cx="5215621" cy="2608294"/>
          </a:xfrm>
          <a:custGeom>
            <a:avLst/>
            <a:gdLst>
              <a:gd name="connsiteX0" fmla="*/ 0 w 5215621"/>
              <a:gd name="connsiteY0" fmla="*/ 0 h 2608294"/>
              <a:gd name="connsiteX1" fmla="*/ 5215621 w 5215621"/>
              <a:gd name="connsiteY1" fmla="*/ 0 h 2608294"/>
              <a:gd name="connsiteX2" fmla="*/ 5215621 w 5215621"/>
              <a:gd name="connsiteY2" fmla="*/ 2380747 h 2608294"/>
              <a:gd name="connsiteX3" fmla="*/ 2807341 w 5215621"/>
              <a:gd name="connsiteY3" fmla="*/ 2380747 h 2608294"/>
              <a:gd name="connsiteX4" fmla="*/ 2607810 w 5215621"/>
              <a:gd name="connsiteY4" fmla="*/ 2608294 h 2608294"/>
              <a:gd name="connsiteX5" fmla="*/ 2408280 w 5215621"/>
              <a:gd name="connsiteY5" fmla="*/ 2380747 h 2608294"/>
              <a:gd name="connsiteX6" fmla="*/ 0 w 5215621"/>
              <a:gd name="connsiteY6" fmla="*/ 2380747 h 260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1" h="2608294">
                <a:moveTo>
                  <a:pt x="0" y="0"/>
                </a:moveTo>
                <a:lnTo>
                  <a:pt x="5215621" y="0"/>
                </a:lnTo>
                <a:lnTo>
                  <a:pt x="5215621" y="2380747"/>
                </a:lnTo>
                <a:lnTo>
                  <a:pt x="2807341" y="2380747"/>
                </a:lnTo>
                <a:lnTo>
                  <a:pt x="2607810" y="2608294"/>
                </a:lnTo>
                <a:lnTo>
                  <a:pt x="2408280" y="2380747"/>
                </a:lnTo>
                <a:lnTo>
                  <a:pt x="0" y="238074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AB94140E-CEAF-401F-821A-A945AA2EB39A}"/>
              </a:ext>
            </a:extLst>
          </p:cNvPr>
          <p:cNvSpPr/>
          <p:nvPr/>
        </p:nvSpPr>
        <p:spPr bwMode="auto">
          <a:xfrm>
            <a:off x="6383698" y="3945837"/>
            <a:ext cx="5215620" cy="2380747"/>
          </a:xfrm>
          <a:custGeom>
            <a:avLst/>
            <a:gdLst>
              <a:gd name="connsiteX0" fmla="*/ 0 w 5215620"/>
              <a:gd name="connsiteY0" fmla="*/ 0 h 2380747"/>
              <a:gd name="connsiteX1" fmla="*/ 2393678 w 5215620"/>
              <a:gd name="connsiteY1" fmla="*/ 0 h 2380747"/>
              <a:gd name="connsiteX2" fmla="*/ 2607810 w 5215620"/>
              <a:gd name="connsiteY2" fmla="*/ 244199 h 2380747"/>
              <a:gd name="connsiteX3" fmla="*/ 2821943 w 5215620"/>
              <a:gd name="connsiteY3" fmla="*/ 0 h 2380747"/>
              <a:gd name="connsiteX4" fmla="*/ 5215620 w 5215620"/>
              <a:gd name="connsiteY4" fmla="*/ 0 h 2380747"/>
              <a:gd name="connsiteX5" fmla="*/ 5215620 w 5215620"/>
              <a:gd name="connsiteY5" fmla="*/ 2380747 h 2380747"/>
              <a:gd name="connsiteX6" fmla="*/ 0 w 5215620"/>
              <a:gd name="connsiteY6" fmla="*/ 2380747 h 23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0" h="2380747">
                <a:moveTo>
                  <a:pt x="0" y="0"/>
                </a:moveTo>
                <a:lnTo>
                  <a:pt x="2393678" y="0"/>
                </a:lnTo>
                <a:lnTo>
                  <a:pt x="2607810" y="244199"/>
                </a:lnTo>
                <a:lnTo>
                  <a:pt x="2821943" y="0"/>
                </a:lnTo>
                <a:lnTo>
                  <a:pt x="5215620" y="0"/>
                </a:lnTo>
                <a:lnTo>
                  <a:pt x="5215620" y="2380747"/>
                </a:lnTo>
                <a:lnTo>
                  <a:pt x="0" y="238074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7">
            <a:extLst>
              <a:ext uri="{FF2B5EF4-FFF2-40B4-BE49-F238E27FC236}">
                <a16:creationId xmlns:a16="http://schemas.microsoft.com/office/drawing/2014/main" id="{1061E0E1-39C3-4D53-A7B7-A17F544DB5E1}"/>
              </a:ext>
            </a:extLst>
          </p:cNvPr>
          <p:cNvSpPr txBox="1">
            <a:spLocks/>
          </p:cNvSpPr>
          <p:nvPr/>
        </p:nvSpPr>
        <p:spPr>
          <a:xfrm>
            <a:off x="6722177" y="2140076"/>
            <a:ext cx="4538663" cy="1692771"/>
          </a:xfrm>
          <a:prstGeom prst="rect">
            <a:avLst/>
          </a:prstGeom>
          <a:ln>
            <a:noFill/>
          </a:ln>
        </p:spPr>
        <p:txBody>
          <a:bodyPr vert="horz" wrap="square" lIns="0" tIns="0" rIns="0" bIns="0" rtlCol="0" anchor="ctr">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GB" sz="1800">
                <a:solidFill>
                  <a:schemeClr val="tx1"/>
                </a:solidFill>
                <a:latin typeface="Segoe UI Semibold" panose="020B0702040204020203" pitchFamily="34" charset="0"/>
                <a:ea typeface="Segoe UI" pitchFamily="34" charset="0"/>
                <a:cs typeface="Segoe UI Semibold" panose="020B0702040204020203" pitchFamily="34" charset="0"/>
              </a:rPr>
              <a:t>Design</a:t>
            </a:r>
          </a:p>
          <a:p>
            <a:pPr lvl="1" algn="ctr"/>
            <a:endParaRPr lang="en-GB" sz="1600">
              <a:solidFill>
                <a:schemeClr val="tx1"/>
              </a:solidFill>
              <a:ea typeface="Segoe UI" pitchFamily="34" charset="0"/>
            </a:endParaRPr>
          </a:p>
          <a:p>
            <a:pPr lvl="1" algn="ctr"/>
            <a:r>
              <a:rPr lang="en-US" sz="1600">
                <a:solidFill>
                  <a:schemeClr val="tx1"/>
                </a:solidFill>
                <a:ea typeface="Segoe UI" pitchFamily="34" charset="0"/>
              </a:rPr>
              <a:t>Target DC architecture is designed that is </a:t>
            </a:r>
            <a:br>
              <a:rPr lang="en-US" sz="1600">
                <a:solidFill>
                  <a:schemeClr val="tx1"/>
                </a:solidFill>
                <a:ea typeface="Segoe UI" pitchFamily="34" charset="0"/>
              </a:rPr>
            </a:br>
            <a:r>
              <a:rPr lang="en-US" sz="1600">
                <a:solidFill>
                  <a:schemeClr val="tx1"/>
                </a:solidFill>
                <a:ea typeface="Segoe UI" pitchFamily="34" charset="0"/>
              </a:rPr>
              <a:t>aligned with Enterprise-scale and in compliance with customer requirements</a:t>
            </a:r>
          </a:p>
        </p:txBody>
      </p:sp>
      <p:sp>
        <p:nvSpPr>
          <p:cNvPr id="23" name="TextBox 22">
            <a:extLst>
              <a:ext uri="{FF2B5EF4-FFF2-40B4-BE49-F238E27FC236}">
                <a16:creationId xmlns:a16="http://schemas.microsoft.com/office/drawing/2014/main" id="{1D7A8526-B8B8-43AC-ADC8-7605A16B719A}"/>
              </a:ext>
            </a:extLst>
          </p:cNvPr>
          <p:cNvSpPr txBox="1"/>
          <p:nvPr/>
        </p:nvSpPr>
        <p:spPr>
          <a:xfrm>
            <a:off x="6662063" y="4402607"/>
            <a:ext cx="4658891" cy="1354217"/>
          </a:xfrm>
          <a:prstGeom prst="rect">
            <a:avLst/>
          </a:prstGeom>
          <a:noFill/>
        </p:spPr>
        <p:txBody>
          <a:bodyPr wrap="square" lIns="0" tIns="0" rIns="0" bIns="0">
            <a:noAutofit/>
          </a:bodyPr>
          <a:lstStyle/>
          <a:p>
            <a:pPr algn="ctr" defTabSz="914192">
              <a:buSzPct val="90000"/>
            </a:pPr>
            <a:r>
              <a:rPr lang="en-GB" spc="-49">
                <a:solidFill>
                  <a:schemeClr val="bg1"/>
                </a:solidFill>
                <a:latin typeface="Segoe UI Semibold" panose="020B0702040204020203" pitchFamily="34" charset="0"/>
                <a:cs typeface="Segoe UI Semibold" panose="020B0702040204020203" pitchFamily="34" charset="0"/>
              </a:rPr>
              <a:t>Success Criteria</a:t>
            </a:r>
          </a:p>
          <a:p>
            <a:pPr marL="0" lvl="1" algn="ctr"/>
            <a:endParaRPr lang="en-GB" sz="1600">
              <a:solidFill>
                <a:schemeClr val="bg1"/>
              </a:solidFill>
              <a:cs typeface="Segoe UI" pitchFamily="34" charset="0"/>
            </a:endParaRPr>
          </a:p>
          <a:p>
            <a:pPr marL="0" lvl="1" algn="ctr"/>
            <a:r>
              <a:rPr lang="en-US" sz="1600">
                <a:solidFill>
                  <a:schemeClr val="bg1"/>
                </a:solidFill>
                <a:cs typeface="Segoe UI" pitchFamily="34" charset="0"/>
              </a:rPr>
              <a:t>Target AKS ESLZ architecture design</a:t>
            </a:r>
            <a:br>
              <a:rPr lang="en-US" sz="1600">
                <a:solidFill>
                  <a:schemeClr val="bg1"/>
                </a:solidFill>
                <a:cs typeface="Segoe UI" pitchFamily="34" charset="0"/>
              </a:rPr>
            </a:br>
            <a:r>
              <a:rPr lang="en-US" sz="1600">
                <a:solidFill>
                  <a:schemeClr val="bg1"/>
                </a:solidFill>
                <a:cs typeface="Segoe UI" pitchFamily="34" charset="0"/>
              </a:rPr>
              <a:t>agreed and documented.</a:t>
            </a:r>
          </a:p>
        </p:txBody>
      </p:sp>
      <p:grpSp>
        <p:nvGrpSpPr>
          <p:cNvPr id="24" name="Group 23">
            <a:extLst>
              <a:ext uri="{FF2B5EF4-FFF2-40B4-BE49-F238E27FC236}">
                <a16:creationId xmlns:a16="http://schemas.microsoft.com/office/drawing/2014/main" id="{449DCED3-88B8-4BBA-93E4-2C5761C7350D}"/>
              </a:ext>
            </a:extLst>
          </p:cNvPr>
          <p:cNvGrpSpPr/>
          <p:nvPr/>
        </p:nvGrpSpPr>
        <p:grpSpPr>
          <a:xfrm>
            <a:off x="3244789" y="5587720"/>
            <a:ext cx="485915" cy="485915"/>
            <a:chOff x="8577071" y="7333487"/>
            <a:chExt cx="1219201" cy="1219201"/>
          </a:xfrm>
        </p:grpSpPr>
        <p:sp>
          <p:nvSpPr>
            <p:cNvPr id="25" name="Oval 24">
              <a:extLst>
                <a:ext uri="{FF2B5EF4-FFF2-40B4-BE49-F238E27FC236}">
                  <a16:creationId xmlns:a16="http://schemas.microsoft.com/office/drawing/2014/main" id="{603AC806-8542-4696-858F-2026D07479AD}"/>
                </a:ext>
              </a:extLst>
            </p:cNvPr>
            <p:cNvSpPr/>
            <p:nvPr/>
          </p:nvSpPr>
          <p:spPr bwMode="auto">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6" name="Graphic 3">
              <a:extLst>
                <a:ext uri="{FF2B5EF4-FFF2-40B4-BE49-F238E27FC236}">
                  <a16:creationId xmlns:a16="http://schemas.microsoft.com/office/drawing/2014/main" id="{812B82C6-83BA-456D-8BE2-5C83C05B5C31}"/>
                </a:ext>
              </a:extLst>
            </p:cNvPr>
            <p:cNvGrpSpPr/>
            <p:nvPr/>
          </p:nvGrpSpPr>
          <p:grpSpPr>
            <a:xfrm>
              <a:off x="8833819" y="7678397"/>
              <a:ext cx="705704" cy="529381"/>
              <a:chOff x="6959864" y="7289932"/>
              <a:chExt cx="705704" cy="529381"/>
            </a:xfrm>
            <a:solidFill>
              <a:srgbClr val="FFFFFF"/>
            </a:solidFill>
          </p:grpSpPr>
          <p:sp>
            <p:nvSpPr>
              <p:cNvPr id="27" name="Freeform: Shape 26">
                <a:extLst>
                  <a:ext uri="{FF2B5EF4-FFF2-40B4-BE49-F238E27FC236}">
                    <a16:creationId xmlns:a16="http://schemas.microsoft.com/office/drawing/2014/main" id="{B7A5EDB4-27FA-4BC3-BA40-A2F044365A11}"/>
                  </a:ext>
                </a:extLst>
              </p:cNvPr>
              <p:cNvSpPr/>
              <p:nvPr/>
            </p:nvSpPr>
            <p:spPr>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tx2"/>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66E9ADF-8552-4891-805C-234708B61201}"/>
                  </a:ext>
                </a:extLst>
              </p:cNvPr>
              <p:cNvSpPr/>
              <p:nvPr/>
            </p:nvSpPr>
            <p:spPr>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tx2"/>
              </a:solidFill>
              <a:ln w="9525" cap="flat">
                <a:noFill/>
                <a:prstDash val="solid"/>
                <a:miter/>
              </a:ln>
            </p:spPr>
            <p:txBody>
              <a:bodyPr rtlCol="0" anchor="ctr"/>
              <a:lstStyle/>
              <a:p>
                <a:endParaRPr lang="en-US"/>
              </a:p>
            </p:txBody>
          </p:sp>
        </p:grpSp>
      </p:grpSp>
      <p:grpSp>
        <p:nvGrpSpPr>
          <p:cNvPr id="29" name="Group 28">
            <a:extLst>
              <a:ext uri="{FF2B5EF4-FFF2-40B4-BE49-F238E27FC236}">
                <a16:creationId xmlns:a16="http://schemas.microsoft.com/office/drawing/2014/main" id="{9C8F5054-93E8-4D02-A865-DC2B394A21F4}"/>
              </a:ext>
            </a:extLst>
          </p:cNvPr>
          <p:cNvGrpSpPr/>
          <p:nvPr/>
        </p:nvGrpSpPr>
        <p:grpSpPr>
          <a:xfrm>
            <a:off x="8748551" y="5587720"/>
            <a:ext cx="485915" cy="485915"/>
            <a:chOff x="8577071" y="7333487"/>
            <a:chExt cx="1219201" cy="1219201"/>
          </a:xfrm>
        </p:grpSpPr>
        <p:sp>
          <p:nvSpPr>
            <p:cNvPr id="30" name="Oval 29">
              <a:extLst>
                <a:ext uri="{FF2B5EF4-FFF2-40B4-BE49-F238E27FC236}">
                  <a16:creationId xmlns:a16="http://schemas.microsoft.com/office/drawing/2014/main" id="{204C45EB-6893-421B-8D65-CE8F76568BF7}"/>
                </a:ext>
              </a:extLst>
            </p:cNvPr>
            <p:cNvSpPr/>
            <p:nvPr/>
          </p:nvSpPr>
          <p:spPr bwMode="auto">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aphic 3">
              <a:extLst>
                <a:ext uri="{FF2B5EF4-FFF2-40B4-BE49-F238E27FC236}">
                  <a16:creationId xmlns:a16="http://schemas.microsoft.com/office/drawing/2014/main" id="{3AD290B8-F796-4F90-A375-AAF32BE953BE}"/>
                </a:ext>
              </a:extLst>
            </p:cNvPr>
            <p:cNvGrpSpPr/>
            <p:nvPr/>
          </p:nvGrpSpPr>
          <p:grpSpPr>
            <a:xfrm>
              <a:off x="8833819" y="7678397"/>
              <a:ext cx="705704" cy="529381"/>
              <a:chOff x="6959864" y="7289932"/>
              <a:chExt cx="705704" cy="529381"/>
            </a:xfrm>
            <a:solidFill>
              <a:srgbClr val="FFFFFF"/>
            </a:solidFill>
          </p:grpSpPr>
          <p:sp>
            <p:nvSpPr>
              <p:cNvPr id="32" name="Freeform: Shape 31">
                <a:extLst>
                  <a:ext uri="{FF2B5EF4-FFF2-40B4-BE49-F238E27FC236}">
                    <a16:creationId xmlns:a16="http://schemas.microsoft.com/office/drawing/2014/main" id="{0F3CFE27-E293-4450-9CEC-901CC9910ECE}"/>
                  </a:ext>
                </a:extLst>
              </p:cNvPr>
              <p:cNvSpPr/>
              <p:nvPr/>
            </p:nvSpPr>
            <p:spPr>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tx2"/>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4D37A93-709C-4009-8677-C7C4887F90E6}"/>
                  </a:ext>
                </a:extLst>
              </p:cNvPr>
              <p:cNvSpPr/>
              <p:nvPr/>
            </p:nvSpPr>
            <p:spPr>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tx2"/>
              </a:solidFill>
              <a:ln w="9525" cap="flat">
                <a:noFill/>
                <a:prstDash val="solid"/>
                <a:miter/>
              </a:ln>
            </p:spPr>
            <p:txBody>
              <a:bodyPr rtlCol="0" anchor="ctr"/>
              <a:lstStyle/>
              <a:p>
                <a:endParaRPr lang="en-US"/>
              </a:p>
            </p:txBody>
          </p:sp>
        </p:grpSp>
      </p:grpSp>
      <p:pic>
        <p:nvPicPr>
          <p:cNvPr id="35" name="Graphic 34" descr="Blueprint outline">
            <a:extLst>
              <a:ext uri="{FF2B5EF4-FFF2-40B4-BE49-F238E27FC236}">
                <a16:creationId xmlns:a16="http://schemas.microsoft.com/office/drawing/2014/main" id="{80AFCDDF-3EDE-48BD-B66B-8801D7D9CD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85556" y="1570316"/>
            <a:ext cx="799075" cy="799075"/>
          </a:xfrm>
          <a:prstGeom prst="rect">
            <a:avLst/>
          </a:prstGeom>
        </p:spPr>
      </p:pic>
      <p:pic>
        <p:nvPicPr>
          <p:cNvPr id="41" name="Graphic 40" descr="Boardroom outline">
            <a:extLst>
              <a:ext uri="{FF2B5EF4-FFF2-40B4-BE49-F238E27FC236}">
                <a16:creationId xmlns:a16="http://schemas.microsoft.com/office/drawing/2014/main" id="{634DB782-3A61-4F99-8C71-02D4A2B9DB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18580" y="1506524"/>
            <a:ext cx="1008606" cy="1008606"/>
          </a:xfrm>
          <a:prstGeom prst="rect">
            <a:avLst/>
          </a:prstGeom>
        </p:spPr>
      </p:pic>
    </p:spTree>
    <p:extLst>
      <p:ext uri="{BB962C8B-B14F-4D97-AF65-F5344CB8AC3E}">
        <p14:creationId xmlns:p14="http://schemas.microsoft.com/office/powerpoint/2010/main" val="136372762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403137"/>
          </a:xfrm>
        </p:spPr>
        <p:txBody>
          <a:bodyPr vert="horz" lIns="91440" tIns="45720" rIns="91440" bIns="45720" rtlCol="0" anchor="ctr">
            <a:normAutofit fontScale="90000"/>
          </a:bodyPr>
          <a:lstStyle/>
          <a:p>
            <a:r>
              <a:rPr lang="en-US"/>
              <a:t>AKS Landing Zone Accelerator: Example Workshop Agenda</a:t>
            </a:r>
          </a:p>
        </p:txBody>
      </p:sp>
      <p:graphicFrame>
        <p:nvGraphicFramePr>
          <p:cNvPr id="3" name="Table 2">
            <a:extLst>
              <a:ext uri="{FF2B5EF4-FFF2-40B4-BE49-F238E27FC236}">
                <a16:creationId xmlns:a16="http://schemas.microsoft.com/office/drawing/2014/main" id="{C1960AE1-F5F9-48A6-B925-A39394EA7C4D}"/>
              </a:ext>
            </a:extLst>
          </p:cNvPr>
          <p:cNvGraphicFramePr/>
          <p:nvPr/>
        </p:nvGraphicFramePr>
        <p:xfrm>
          <a:off x="1001704" y="2086530"/>
          <a:ext cx="9787066" cy="4166533"/>
        </p:xfrm>
        <a:graphic>
          <a:graphicData uri="http://schemas.openxmlformats.org/drawingml/2006/table">
            <a:tbl>
              <a:tblPr firstRow="1" bandRow="1"/>
              <a:tblGrid>
                <a:gridCol w="1215253">
                  <a:extLst>
                    <a:ext uri="{9D8B030D-6E8A-4147-A177-3AD203B41FA5}">
                      <a16:colId xmlns:a16="http://schemas.microsoft.com/office/drawing/2014/main" val="1285944959"/>
                    </a:ext>
                  </a:extLst>
                </a:gridCol>
                <a:gridCol w="3395964">
                  <a:extLst>
                    <a:ext uri="{9D8B030D-6E8A-4147-A177-3AD203B41FA5}">
                      <a16:colId xmlns:a16="http://schemas.microsoft.com/office/drawing/2014/main" val="3846531097"/>
                    </a:ext>
                  </a:extLst>
                </a:gridCol>
                <a:gridCol w="2729082">
                  <a:extLst>
                    <a:ext uri="{9D8B030D-6E8A-4147-A177-3AD203B41FA5}">
                      <a16:colId xmlns:a16="http://schemas.microsoft.com/office/drawing/2014/main" val="2620301781"/>
                    </a:ext>
                  </a:extLst>
                </a:gridCol>
                <a:gridCol w="2446767">
                  <a:extLst>
                    <a:ext uri="{9D8B030D-6E8A-4147-A177-3AD203B41FA5}">
                      <a16:colId xmlns:a16="http://schemas.microsoft.com/office/drawing/2014/main" val="1334787682"/>
                    </a:ext>
                  </a:extLst>
                </a:gridCol>
              </a:tblGrid>
              <a:tr h="213899">
                <a:tc rowSpan="2">
                  <a:txBody>
                    <a:bodyPr/>
                    <a:lstStyle/>
                    <a:p>
                      <a:pPr algn="ctr" fontAlgn="ctr">
                        <a:spcBef>
                          <a:spcPts val="0"/>
                        </a:spcBef>
                        <a:spcAft>
                          <a:spcPts val="0"/>
                        </a:spcAft>
                      </a:pP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tcPr>
                </a:tc>
                <a:tc>
                  <a:txBody>
                    <a:bodyPr/>
                    <a:lstStyle/>
                    <a:p>
                      <a:pPr algn="l" rtl="0" fontAlgn="ctr">
                        <a:spcBef>
                          <a:spcPts val="0"/>
                        </a:spcBef>
                        <a:spcAft>
                          <a:spcPts val="0"/>
                        </a:spcAft>
                      </a:pPr>
                      <a:r>
                        <a:rPr lang="en-CA" sz="1100" b="0" i="0" u="none" strike="noStrike">
                          <a:solidFill>
                            <a:srgbClr val="FFFFFF"/>
                          </a:solidFill>
                          <a:effectLst/>
                          <a:latin typeface="Segoe UI" panose="020B0502040204020203" pitchFamily="34" charset="0"/>
                        </a:rPr>
                        <a:t>DAY 1</a:t>
                      </a:r>
                      <a:endParaRPr lang="en-CA" sz="1100" b="0" i="0" u="none" strike="noStrike">
                        <a:effectLst/>
                        <a:latin typeface="Arial" panose="020B0604020202020204" pitchFamily="34" charset="0"/>
                      </a:endParaRPr>
                    </a:p>
                  </a:txBody>
                  <a:tcPr marL="2260" marR="2260" marT="226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78D3"/>
                    </a:solidFill>
                  </a:tcPr>
                </a:tc>
                <a:tc>
                  <a:txBody>
                    <a:bodyPr/>
                    <a:lstStyle/>
                    <a:p>
                      <a:pPr algn="l" rtl="0" fontAlgn="ctr">
                        <a:spcBef>
                          <a:spcPts val="0"/>
                        </a:spcBef>
                        <a:spcAft>
                          <a:spcPts val="0"/>
                        </a:spcAft>
                      </a:pPr>
                      <a:r>
                        <a:rPr lang="en-CA" sz="1100" b="0" i="0" u="none" strike="noStrike">
                          <a:solidFill>
                            <a:srgbClr val="FFFFFF"/>
                          </a:solidFill>
                          <a:effectLst/>
                          <a:latin typeface="Segoe UI" panose="020B0502040204020203" pitchFamily="34" charset="0"/>
                        </a:rPr>
                        <a:t>DAY 2</a:t>
                      </a: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78D3"/>
                    </a:solidFill>
                  </a:tcPr>
                </a:tc>
                <a:tc>
                  <a:txBody>
                    <a:bodyPr/>
                    <a:lstStyle/>
                    <a:p>
                      <a:pPr algn="l" rtl="0" fontAlgn="ctr">
                        <a:spcBef>
                          <a:spcPts val="0"/>
                        </a:spcBef>
                        <a:spcAft>
                          <a:spcPts val="0"/>
                        </a:spcAft>
                      </a:pPr>
                      <a:r>
                        <a:rPr lang="en-CA" sz="1100" b="0" i="0" u="none" strike="noStrike">
                          <a:solidFill>
                            <a:srgbClr val="FFFFFF"/>
                          </a:solidFill>
                          <a:effectLst/>
                          <a:latin typeface="Segoe UI" panose="020B0502040204020203" pitchFamily="34" charset="0"/>
                        </a:rPr>
                        <a:t>DAY 3</a:t>
                      </a: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78D3"/>
                    </a:solidFill>
                  </a:tcPr>
                </a:tc>
                <a:extLst>
                  <a:ext uri="{0D108BD9-81ED-4DB2-BD59-A6C34878D82A}">
                    <a16:rowId xmlns:a16="http://schemas.microsoft.com/office/drawing/2014/main" val="1716918813"/>
                  </a:ext>
                </a:extLst>
              </a:tr>
              <a:tr h="530489">
                <a:tc vMerge="1">
                  <a:txBody>
                    <a:bodyPr/>
                    <a:lstStyle/>
                    <a:p>
                      <a:endParaRPr lang="en-CA"/>
                    </a:p>
                  </a:txBody>
                  <a:tcPr/>
                </a:tc>
                <a:tc>
                  <a:txBody>
                    <a:bodyPr/>
                    <a:lstStyle/>
                    <a:p>
                      <a:pPr algn="l" rtl="0" fontAlgn="ctr">
                        <a:spcBef>
                          <a:spcPts val="0"/>
                        </a:spcBef>
                        <a:spcAft>
                          <a:spcPts val="0"/>
                        </a:spcAft>
                      </a:pPr>
                      <a:r>
                        <a:rPr lang="en-CA" sz="1100" b="0" i="0" u="none" strike="noStrike">
                          <a:solidFill>
                            <a:srgbClr val="FFFFFF"/>
                          </a:solidFill>
                          <a:effectLst/>
                          <a:latin typeface="Segoe UI Semibold" panose="020B0702040204020203" pitchFamily="34" charset="0"/>
                        </a:rPr>
                        <a:t>Enterprise-scale Architecture </a:t>
                      </a:r>
                      <a:r>
                        <a:rPr lang="en-CA" sz="1100" b="0" i="0" u="none" strike="noStrike">
                          <a:solidFill>
                            <a:srgbClr val="FFFFFF"/>
                          </a:solidFill>
                          <a:effectLst/>
                          <a:latin typeface="Wingdings 3" panose="05040102010807070707" pitchFamily="18" charset="2"/>
                        </a:rPr>
                        <a:t>Ò</a:t>
                      </a:r>
                      <a:r>
                        <a:rPr lang="en-CA" sz="1100" b="0" i="0" u="none" strike="noStrike">
                          <a:solidFill>
                            <a:srgbClr val="FFFFFF"/>
                          </a:solidFill>
                          <a:effectLst/>
                          <a:latin typeface="Segoe UI Semibold" panose="020B0702040204020203" pitchFamily="34" charset="0"/>
                        </a:rPr>
                        <a:t> AKS Landing Zone</a:t>
                      </a:r>
                      <a:endParaRPr lang="en-CA" sz="1100" b="0" i="0" u="none" strike="noStrike">
                        <a:effectLst/>
                        <a:latin typeface="Arial" panose="020B0604020202020204" pitchFamily="34" charset="0"/>
                      </a:endParaRPr>
                    </a:p>
                  </a:txBody>
                  <a:tcPr marL="2260" marR="2260" marT="2260" marB="0" anchor="ctr">
                    <a:lnL>
                      <a:noFill/>
                    </a:lnL>
                    <a:lnR w="12700" cap="flat" cmpd="sng" algn="ctr">
                      <a:solidFill>
                        <a:srgbClr val="FFFFF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78D3"/>
                    </a:solidFill>
                  </a:tcPr>
                </a:tc>
                <a:tc>
                  <a:txBody>
                    <a:bodyPr/>
                    <a:lstStyle/>
                    <a:p>
                      <a:pPr algn="l" rtl="0" fontAlgn="ctr">
                        <a:spcBef>
                          <a:spcPts val="0"/>
                        </a:spcBef>
                        <a:spcAft>
                          <a:spcPts val="0"/>
                        </a:spcAft>
                      </a:pPr>
                      <a:r>
                        <a:rPr lang="en-CA" sz="1100" b="0" i="0" u="none" strike="noStrike">
                          <a:solidFill>
                            <a:srgbClr val="FFFFFF"/>
                          </a:solidFill>
                          <a:effectLst/>
                          <a:latin typeface="Segoe UI Semibold" panose="020B0702040204020203" pitchFamily="34" charset="0"/>
                        </a:rPr>
                        <a:t>Networking &amp; Management</a:t>
                      </a: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0078D3"/>
                    </a:solidFill>
                  </a:tcPr>
                </a:tc>
                <a:tc>
                  <a:txBody>
                    <a:bodyPr/>
                    <a:lstStyle/>
                    <a:p>
                      <a:pPr algn="l" rtl="0" fontAlgn="ctr">
                        <a:spcBef>
                          <a:spcPts val="0"/>
                        </a:spcBef>
                        <a:spcAft>
                          <a:spcPts val="0"/>
                        </a:spcAft>
                      </a:pPr>
                      <a:r>
                        <a:rPr lang="en-CA" sz="1100" b="0" i="0" u="none" strike="noStrike">
                          <a:solidFill>
                            <a:srgbClr val="FFFFFF"/>
                          </a:solidFill>
                          <a:effectLst/>
                          <a:latin typeface="Segoe UI Semibold" panose="020B0702040204020203" pitchFamily="34" charset="0"/>
                        </a:rPr>
                        <a:t>Security and Devops</a:t>
                      </a: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0078D3"/>
                    </a:solidFill>
                  </a:tcPr>
                </a:tc>
                <a:extLst>
                  <a:ext uri="{0D108BD9-81ED-4DB2-BD59-A6C34878D82A}">
                    <a16:rowId xmlns:a16="http://schemas.microsoft.com/office/drawing/2014/main" val="1658760075"/>
                  </a:ext>
                </a:extLst>
              </a:tr>
              <a:tr h="296642">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9:00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a:txBody>
                    <a:bodyPr/>
                    <a:lstStyle/>
                    <a:p>
                      <a:pPr marL="85725" indent="0" algn="l" rtl="0" fontAlgn="ctr">
                        <a:spcBef>
                          <a:spcPts val="0"/>
                        </a:spcBef>
                        <a:spcAft>
                          <a:spcPts val="0"/>
                        </a:spcAft>
                      </a:pPr>
                      <a:r>
                        <a:rPr lang="en-CA" sz="1200" b="0" i="0" u="none" strike="noStrike">
                          <a:solidFill>
                            <a:srgbClr val="000000"/>
                          </a:solidFill>
                          <a:effectLst/>
                          <a:latin typeface="+mn-lt"/>
                        </a:rPr>
                        <a:t>Introductions: Goals and objective</a:t>
                      </a:r>
                      <a:endParaRPr lang="en-CA" sz="1200" b="0" i="0" u="none" strike="noStrike">
                        <a:effectLst/>
                        <a:latin typeface="+mn-lt"/>
                      </a:endParaRPr>
                    </a:p>
                  </a:txBody>
                  <a:tcPr marL="2260" marR="2260" marT="2260" marB="0" anchor="ctr">
                    <a:lnL>
                      <a:noFill/>
                    </a:lnL>
                    <a:lnR>
                      <a:noFill/>
                    </a:lnR>
                    <a:lnT w="6350" cap="flat" cmpd="sng" algn="ctr">
                      <a:solidFill>
                        <a:srgbClr val="000000"/>
                      </a:solidFill>
                      <a:prstDash val="solid"/>
                      <a:round/>
                      <a:headEnd type="none" w="med" len="med"/>
                      <a:tailEnd type="none" w="med" len="med"/>
                    </a:lnT>
                    <a:lnB>
                      <a:noFill/>
                    </a:lnB>
                    <a:solidFill>
                      <a:srgbClr val="E1E1E1"/>
                    </a:solidFill>
                  </a:tcPr>
                </a:tc>
                <a:tc rowSpan="3">
                  <a:txBody>
                    <a:bodyPr/>
                    <a:lstStyle/>
                    <a:p>
                      <a:pPr marL="85725" indent="0" algn="l" rtl="0" fontAlgn="ctr">
                        <a:spcBef>
                          <a:spcPts val="0"/>
                        </a:spcBef>
                        <a:spcAft>
                          <a:spcPts val="0"/>
                        </a:spcAft>
                      </a:pPr>
                      <a:r>
                        <a:rPr lang="en-US" sz="1200" b="0" i="0" u="none" strike="noStrike">
                          <a:solidFill>
                            <a:srgbClr val="000000"/>
                          </a:solidFill>
                          <a:effectLst/>
                          <a:latin typeface="+mn-lt"/>
                        </a:rPr>
                        <a:t>Connectivity to Azure - ER, NGF/WAF, Network, DNS Ingress/Egress, Segmentation</a:t>
                      </a:r>
                      <a:endParaRPr lang="en-CA"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l" rtl="0" fontAlgn="ctr">
                        <a:spcBef>
                          <a:spcPts val="0"/>
                        </a:spcBef>
                        <a:spcAft>
                          <a:spcPts val="0"/>
                        </a:spcAft>
                      </a:pPr>
                      <a:r>
                        <a:rPr lang="en-CA" sz="1200" b="0" i="0" u="none" strike="noStrike">
                          <a:solidFill>
                            <a:srgbClr val="000000"/>
                          </a:solidFill>
                          <a:effectLst/>
                          <a:latin typeface="+mn-lt"/>
                        </a:rPr>
                        <a:t> Encryption and Key Management</a:t>
                      </a:r>
                      <a:endParaRPr lang="en-CA"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E1E1E1"/>
                    </a:solidFill>
                  </a:tcPr>
                </a:tc>
                <a:extLst>
                  <a:ext uri="{0D108BD9-81ED-4DB2-BD59-A6C34878D82A}">
                    <a16:rowId xmlns:a16="http://schemas.microsoft.com/office/drawing/2014/main" val="2617772655"/>
                  </a:ext>
                </a:extLst>
              </a:tr>
              <a:tr h="154921">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9:30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a:txBody>
                    <a:bodyPr/>
                    <a:lstStyle/>
                    <a:p>
                      <a:pPr marL="85725" indent="0" algn="l" rtl="0" fontAlgn="ctr">
                        <a:spcBef>
                          <a:spcPts val="0"/>
                        </a:spcBef>
                        <a:spcAft>
                          <a:spcPts val="0"/>
                        </a:spcAft>
                      </a:pPr>
                      <a:r>
                        <a:rPr lang="en-CA" sz="1200" b="0" i="0" u="sng" strike="noStrike">
                          <a:solidFill>
                            <a:srgbClr val="0563C1"/>
                          </a:solidFill>
                          <a:effectLst/>
                          <a:latin typeface="+mn-lt"/>
                          <a:hlinkClick r:id="rId3"/>
                        </a:rPr>
                        <a:t>Use overview deck</a:t>
                      </a:r>
                      <a:endParaRPr lang="en-CA"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E1E1E1"/>
                    </a:solidFill>
                  </a:tcPr>
                </a:tc>
                <a:tc vMerge="1">
                  <a:txBody>
                    <a:bodyPr/>
                    <a:lstStyle/>
                    <a:p>
                      <a:pPr algn="l" rtl="0" fontAlgn="ctr">
                        <a:spcBef>
                          <a:spcPts val="0"/>
                        </a:spcBef>
                        <a:spcAft>
                          <a:spcPts val="0"/>
                        </a:spcAft>
                      </a:pP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E1E1E1"/>
                    </a:solidFill>
                  </a:tcPr>
                </a:tc>
                <a:tc>
                  <a:txBody>
                    <a:bodyPr/>
                    <a:lstStyle/>
                    <a:p>
                      <a:pPr algn="l" fontAlgn="ctr">
                        <a:spcBef>
                          <a:spcPts val="0"/>
                        </a:spcBef>
                        <a:spcAft>
                          <a:spcPts val="0"/>
                        </a:spcAft>
                      </a:pPr>
                      <a:r>
                        <a:rPr lang="en-CA" sz="1200" b="0" i="0" u="none" strike="noStrike">
                          <a:solidFill>
                            <a:srgbClr val="000000"/>
                          </a:solidFill>
                          <a:effectLst/>
                          <a:latin typeface="+mn-lt"/>
                        </a:rPr>
                        <a:t> </a:t>
                      </a:r>
                      <a:endParaRPr lang="en-CA"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E1E1E1"/>
                    </a:solidFill>
                  </a:tcPr>
                </a:tc>
                <a:extLst>
                  <a:ext uri="{0D108BD9-81ED-4DB2-BD59-A6C34878D82A}">
                    <a16:rowId xmlns:a16="http://schemas.microsoft.com/office/drawing/2014/main" val="3513441566"/>
                  </a:ext>
                </a:extLst>
              </a:tr>
              <a:tr h="35536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10:00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2">
                  <a:txBody>
                    <a:bodyPr/>
                    <a:lstStyle/>
                    <a:p>
                      <a:pPr marL="85725" indent="0" algn="l" rtl="0" fontAlgn="ctr">
                        <a:spcBef>
                          <a:spcPts val="0"/>
                        </a:spcBef>
                        <a:spcAft>
                          <a:spcPts val="0"/>
                        </a:spcAft>
                      </a:pPr>
                      <a:r>
                        <a:rPr lang="en-US" sz="1200" b="0" i="0" u="none" strike="noStrike">
                          <a:solidFill>
                            <a:srgbClr val="000000"/>
                          </a:solidFill>
                          <a:effectLst/>
                          <a:latin typeface="+mn-lt"/>
                        </a:rPr>
                        <a:t>What-must-be-true for the “Enterprise-scale” or similar</a:t>
                      </a:r>
                      <a:endParaRPr lang="en-US"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1E1E1"/>
                    </a:solidFill>
                  </a:tcPr>
                </a:tc>
                <a:tc vMerge="1">
                  <a:txBody>
                    <a:bodyPr/>
                    <a:lstStyle/>
                    <a:p>
                      <a:pPr algn="l" rtl="0" fontAlgn="ctr">
                        <a:spcBef>
                          <a:spcPts val="0"/>
                        </a:spcBef>
                        <a:spcAft>
                          <a:spcPts val="0"/>
                        </a:spcAft>
                      </a:pPr>
                      <a:endParaRPr lang="en-US"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1E1E1"/>
                    </a:solidFill>
                  </a:tcPr>
                </a:tc>
                <a:tc rowSpan="2">
                  <a:txBody>
                    <a:bodyPr/>
                    <a:lstStyle/>
                    <a:p>
                      <a:pPr marL="85725" indent="0" algn="l" rtl="0" fontAlgn="ctr">
                        <a:spcBef>
                          <a:spcPts val="0"/>
                        </a:spcBef>
                        <a:spcAft>
                          <a:spcPts val="0"/>
                        </a:spcAft>
                      </a:pPr>
                      <a:r>
                        <a:rPr lang="en-US" sz="1200" b="0" i="0" u="none" strike="noStrike">
                          <a:solidFill>
                            <a:srgbClr val="000000"/>
                          </a:solidFill>
                          <a:effectLst/>
                          <a:latin typeface="+mn-lt"/>
                        </a:rPr>
                        <a:t>Policy Driven Governance, Service Whitelisting Framework</a:t>
                      </a:r>
                      <a:endParaRPr lang="en-US"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70220518"/>
                  </a:ext>
                </a:extLst>
              </a:tr>
              <a:tr h="175682">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10:30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rowSpan="4">
                  <a:txBody>
                    <a:bodyPr/>
                    <a:lstStyle/>
                    <a:p>
                      <a:pPr marL="85725" indent="0" algn="l"/>
                      <a:r>
                        <a:rPr lang="en-US" sz="1200" b="0" i="0" u="none" strike="noStrike">
                          <a:solidFill>
                            <a:srgbClr val="000000"/>
                          </a:solidFill>
                          <a:effectLst/>
                          <a:latin typeface="+mn-lt"/>
                        </a:rPr>
                        <a:t>Connectivity to Azure PaaS Services, Inbound &amp; Outbound Internet Connectivity</a:t>
                      </a:r>
                      <a:endParaRPr lang="en-CA" sz="1800">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vMerge="1">
                  <a:txBody>
                    <a:bodyPr/>
                    <a:lstStyle/>
                    <a:p>
                      <a:endParaRPr lang="en-CA"/>
                    </a:p>
                  </a:txBody>
                  <a:tcPr/>
                </a:tc>
                <a:extLst>
                  <a:ext uri="{0D108BD9-81ED-4DB2-BD59-A6C34878D82A}">
                    <a16:rowId xmlns:a16="http://schemas.microsoft.com/office/drawing/2014/main" val="589640629"/>
                  </a:ext>
                </a:extLst>
              </a:tr>
              <a:tr h="175682">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11:00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3">
                  <a:txBody>
                    <a:bodyPr/>
                    <a:lstStyle/>
                    <a:p>
                      <a:pPr marL="85725" indent="0" algn="l" fontAlgn="ctr">
                        <a:spcBef>
                          <a:spcPts val="0"/>
                        </a:spcBef>
                        <a:spcAft>
                          <a:spcPts val="0"/>
                        </a:spcAft>
                      </a:pPr>
                      <a:r>
                        <a:rPr lang="en-CA" sz="1200" b="0" i="0" u="none" strike="noStrike">
                          <a:solidFill>
                            <a:srgbClr val="000000"/>
                          </a:solidFill>
                          <a:effectLst/>
                          <a:latin typeface="+mn-lt"/>
                        </a:rPr>
                        <a:t>Application Portfolio Review</a:t>
                      </a:r>
                      <a:endParaRPr lang="en-CA"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E1E1E1"/>
                    </a:solidFill>
                  </a:tcPr>
                </a:tc>
                <a:tc vMerge="1">
                  <a:txBody>
                    <a:bodyPr/>
                    <a:lstStyle/>
                    <a:p>
                      <a:pPr algn="l" fontAlgn="ctr">
                        <a:spcBef>
                          <a:spcPts val="0"/>
                        </a:spcBef>
                        <a:spcAft>
                          <a:spcPts val="0"/>
                        </a:spcAft>
                      </a:pP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E1E1E1"/>
                    </a:solidFill>
                  </a:tcPr>
                </a:tc>
                <a:tc rowSpan="3">
                  <a:txBody>
                    <a:bodyPr/>
                    <a:lstStyle/>
                    <a:p>
                      <a:pPr marL="85725" indent="0" algn="l" rtl="0" fontAlgn="ctr">
                        <a:spcBef>
                          <a:spcPts val="0"/>
                        </a:spcBef>
                        <a:spcAft>
                          <a:spcPts val="0"/>
                        </a:spcAft>
                      </a:pPr>
                      <a:r>
                        <a:rPr lang="en-CA" sz="1200" b="0" i="0" u="none" strike="noStrike">
                          <a:solidFill>
                            <a:srgbClr val="000000"/>
                          </a:solidFill>
                          <a:effectLst/>
                          <a:latin typeface="+mn-lt"/>
                        </a:rPr>
                        <a:t>Business Continuity &amp; Disaster Recovery</a:t>
                      </a:r>
                      <a:endParaRPr lang="en-CA"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F7FF"/>
                    </a:solidFill>
                  </a:tcPr>
                </a:tc>
                <a:extLst>
                  <a:ext uri="{0D108BD9-81ED-4DB2-BD59-A6C34878D82A}">
                    <a16:rowId xmlns:a16="http://schemas.microsoft.com/office/drawing/2014/main" val="1588315469"/>
                  </a:ext>
                </a:extLst>
              </a:tr>
              <a:tr h="175682">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11:30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3257355255"/>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12:00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2599946787"/>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12:30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2" gridSpan="3">
                  <a:txBody>
                    <a:bodyPr/>
                    <a:lstStyle/>
                    <a:p>
                      <a:pPr marL="85725" indent="0" algn="l" rtl="0" fontAlgn="ctr">
                        <a:spcBef>
                          <a:spcPts val="0"/>
                        </a:spcBef>
                        <a:spcAft>
                          <a:spcPts val="0"/>
                        </a:spcAft>
                      </a:pPr>
                      <a:r>
                        <a:rPr lang="en-CA" sz="1200" b="0" i="0" u="none" strike="noStrike">
                          <a:solidFill>
                            <a:srgbClr val="000000"/>
                          </a:solidFill>
                          <a:effectLst/>
                          <a:latin typeface="+mn-lt"/>
                        </a:rPr>
                        <a:t>Lunch</a:t>
                      </a:r>
                      <a:endParaRPr lang="en-CA" sz="1200" b="0" i="0" u="none" strike="noStrike">
                        <a:effectLst/>
                        <a:latin typeface="+mn-lt"/>
                      </a:endParaRPr>
                    </a:p>
                  </a:txBody>
                  <a:tcPr marL="2260" marR="2260" marT="226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rowSpan="2" hMerge="1">
                  <a:txBody>
                    <a:bodyPr/>
                    <a:lstStyle/>
                    <a:p>
                      <a:endParaRPr lang="en-CA"/>
                    </a:p>
                  </a:txBody>
                  <a:tcPr/>
                </a:tc>
                <a:tc rowSpan="2" hMerge="1">
                  <a:txBody>
                    <a:bodyPr/>
                    <a:lstStyle/>
                    <a:p>
                      <a:endParaRPr lang="en-CA"/>
                    </a:p>
                  </a:txBody>
                  <a:tcPr>
                    <a:lnL w="12700" cmpd="sng">
                      <a:noFill/>
                      <a:prstDash val="solid"/>
                    </a:lnL>
                    <a:lnT w="12700" cap="flat" cmpd="sng" algn="ctr">
                      <a:solidFill>
                        <a:srgbClr val="FFFFFF"/>
                      </a:solidFill>
                      <a:prstDash val="solid"/>
                      <a:round/>
                      <a:headEnd type="none" w="med" len="med"/>
                      <a:tailEnd type="none" w="med" len="med"/>
                    </a:lnT>
                  </a:tcPr>
                </a:tc>
                <a:extLst>
                  <a:ext uri="{0D108BD9-81ED-4DB2-BD59-A6C34878D82A}">
                    <a16:rowId xmlns:a16="http://schemas.microsoft.com/office/drawing/2014/main" val="1177971498"/>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13:00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gridSpan="3" vMerge="1">
                  <a:txBody>
                    <a:bodyPr/>
                    <a:lstStyle/>
                    <a:p>
                      <a:endParaRPr lang="en-CA"/>
                    </a:p>
                  </a:txBody>
                  <a:tcPr/>
                </a:tc>
                <a:tc hMerge="1" vMerge="1">
                  <a:txBody>
                    <a:bodyPr/>
                    <a:lstStyle/>
                    <a:p>
                      <a:endParaRPr lang="en-CA"/>
                    </a:p>
                  </a:txBody>
                  <a:tcPr/>
                </a:tc>
                <a:tc hMerge="1" vMerge="1">
                  <a:txBody>
                    <a:bodyPr/>
                    <a:lstStyle/>
                    <a:p>
                      <a:endParaRPr lang="en-CA"/>
                    </a:p>
                  </a:txBody>
                  <a:tcPr/>
                </a:tc>
                <a:extLst>
                  <a:ext uri="{0D108BD9-81ED-4DB2-BD59-A6C34878D82A}">
                    <a16:rowId xmlns:a16="http://schemas.microsoft.com/office/drawing/2014/main" val="3524319026"/>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13:30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2">
                  <a:txBody>
                    <a:bodyPr/>
                    <a:lstStyle/>
                    <a:p>
                      <a:pPr marL="85725" indent="0" algn="l" rtl="0" fontAlgn="ctr">
                        <a:spcBef>
                          <a:spcPts val="0"/>
                        </a:spcBef>
                        <a:spcAft>
                          <a:spcPts val="0"/>
                        </a:spcAft>
                      </a:pPr>
                      <a:r>
                        <a:rPr lang="en-US" sz="1200" b="0" i="0" u="none" strike="noStrike">
                          <a:solidFill>
                            <a:srgbClr val="000000"/>
                          </a:solidFill>
                          <a:effectLst/>
                          <a:latin typeface="+mn-lt"/>
                        </a:rPr>
                        <a:t>ES for AKS </a:t>
                      </a:r>
                      <a:r>
                        <a:rPr lang="en-US" sz="1200" b="0" i="0" u="none" strike="noStrike">
                          <a:solidFill>
                            <a:srgbClr val="000000"/>
                          </a:solidFill>
                          <a:effectLst/>
                          <a:latin typeface="+mn-lt"/>
                          <a:hlinkClick r:id="rId4"/>
                        </a:rPr>
                        <a:t>Principles,  Critical Design Areas and Operating model</a:t>
                      </a:r>
                      <a:endParaRPr lang="en-US"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4">
                  <a:txBody>
                    <a:bodyPr/>
                    <a:lstStyle/>
                    <a:p>
                      <a:pPr marL="85725" indent="0" algn="l" rtl="0" fontAlgn="ctr">
                        <a:spcBef>
                          <a:spcPts val="0"/>
                        </a:spcBef>
                        <a:spcAft>
                          <a:spcPts val="0"/>
                        </a:spcAft>
                      </a:pPr>
                      <a:r>
                        <a:rPr lang="en-CA" sz="1200" b="0" i="0" u="none" strike="noStrike">
                          <a:solidFill>
                            <a:srgbClr val="000000"/>
                          </a:solidFill>
                          <a:effectLst/>
                          <a:latin typeface="+mn-lt"/>
                        </a:rPr>
                        <a:t>Application Management and Monitoring</a:t>
                      </a:r>
                      <a:endParaRPr lang="en-US"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F7FF"/>
                    </a:solidFill>
                  </a:tcPr>
                </a:tc>
                <a:tc>
                  <a:txBody>
                    <a:bodyPr/>
                    <a:lstStyle/>
                    <a:p>
                      <a:pPr marL="85725" indent="0" algn="l" rtl="0" fontAlgn="ctr">
                        <a:spcBef>
                          <a:spcPts val="0"/>
                        </a:spcBef>
                        <a:spcAft>
                          <a:spcPts val="0"/>
                        </a:spcAft>
                      </a:pPr>
                      <a:r>
                        <a:rPr lang="en-CA" sz="1200" b="0" i="0" u="none" strike="noStrike">
                          <a:solidFill>
                            <a:srgbClr val="000000"/>
                          </a:solidFill>
                          <a:effectLst/>
                          <a:latin typeface="+mn-lt"/>
                        </a:rPr>
                        <a:t>HA/BCDR</a:t>
                      </a:r>
                      <a:endParaRPr lang="en-CA"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rgbClr val="E1E1E1"/>
                    </a:solidFill>
                  </a:tcPr>
                </a:tc>
                <a:extLst>
                  <a:ext uri="{0D108BD9-81ED-4DB2-BD59-A6C34878D82A}">
                    <a16:rowId xmlns:a16="http://schemas.microsoft.com/office/drawing/2014/main" val="3126522115"/>
                  </a:ext>
                </a:extLst>
              </a:tr>
              <a:tr h="271677">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14:00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rowSpan="2">
                  <a:txBody>
                    <a:bodyPr/>
                    <a:lstStyle/>
                    <a:p>
                      <a:pPr marL="85725" indent="0" algn="l" rtl="0" fontAlgn="ctr">
                        <a:spcBef>
                          <a:spcPts val="0"/>
                        </a:spcBef>
                        <a:spcAft>
                          <a:spcPts val="0"/>
                        </a:spcAft>
                      </a:pPr>
                      <a:r>
                        <a:rPr lang="en-US" sz="1200" b="0" i="0" u="none" strike="noStrike">
                          <a:solidFill>
                            <a:srgbClr val="000000"/>
                          </a:solidFill>
                          <a:effectLst/>
                          <a:latin typeface="+mn-lt"/>
                        </a:rPr>
                        <a:t>Development Options and DevOps: Capability Review</a:t>
                      </a:r>
                      <a:endParaRPr lang="en-US"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F7FF"/>
                    </a:solidFill>
                  </a:tcPr>
                </a:tc>
                <a:extLst>
                  <a:ext uri="{0D108BD9-81ED-4DB2-BD59-A6C34878D82A}">
                    <a16:rowId xmlns:a16="http://schemas.microsoft.com/office/drawing/2014/main" val="1532672884"/>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14:30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4">
                  <a:txBody>
                    <a:bodyPr/>
                    <a:lstStyle/>
                    <a:p>
                      <a:pPr marL="85725" indent="0" algn="l" rtl="0" fontAlgn="ctr">
                        <a:spcBef>
                          <a:spcPts val="0"/>
                        </a:spcBef>
                        <a:spcAft>
                          <a:spcPts val="0"/>
                        </a:spcAft>
                      </a:pPr>
                      <a:r>
                        <a:rPr lang="en-US" sz="1200" b="0" i="0" u="none" strike="noStrike">
                          <a:solidFill>
                            <a:srgbClr val="000000"/>
                          </a:solidFill>
                          <a:effectLst/>
                          <a:latin typeface="+mn-lt"/>
                        </a:rPr>
                        <a:t>Identity &amp; Access Management, Resource Organization</a:t>
                      </a:r>
                      <a:endParaRPr lang="en-US"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F7FF"/>
                    </a:solidFill>
                  </a:tcPr>
                </a:tc>
                <a:tc vMerge="1">
                  <a:txBody>
                    <a:bodyPr/>
                    <a:lstStyle/>
                    <a:p>
                      <a:pPr algn="ctr" rtl="0" fontAlgn="ctr">
                        <a:spcBef>
                          <a:spcPts val="0"/>
                        </a:spcBef>
                        <a:spcAft>
                          <a:spcPts val="0"/>
                        </a:spcAft>
                      </a:pPr>
                      <a:endParaRPr lang="en-US"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F7FF"/>
                    </a:solidFill>
                  </a:tcPr>
                </a:tc>
                <a:tc vMerge="1">
                  <a:txBody>
                    <a:bodyPr/>
                    <a:lstStyle/>
                    <a:p>
                      <a:endParaRPr lang="en-CA"/>
                    </a:p>
                  </a:txBody>
                  <a:tcPr/>
                </a:tc>
                <a:extLst>
                  <a:ext uri="{0D108BD9-81ED-4DB2-BD59-A6C34878D82A}">
                    <a16:rowId xmlns:a16="http://schemas.microsoft.com/office/drawing/2014/main" val="3875853836"/>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15:00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rowSpan="5">
                  <a:txBody>
                    <a:bodyPr/>
                    <a:lstStyle/>
                    <a:p>
                      <a:pPr marL="85725" indent="0" algn="l" rtl="0" fontAlgn="ctr">
                        <a:spcBef>
                          <a:spcPts val="0"/>
                        </a:spcBef>
                        <a:spcAft>
                          <a:spcPts val="0"/>
                        </a:spcAft>
                      </a:pPr>
                      <a:r>
                        <a:rPr lang="en-US" sz="1200" b="0" i="0" u="none" strike="noStrike">
                          <a:solidFill>
                            <a:srgbClr val="000000"/>
                          </a:solidFill>
                          <a:effectLst/>
                          <a:latin typeface="+mn-lt"/>
                        </a:rPr>
                        <a:t>"Monday Morning" Implementation: Accelerators/Blockers and Next Steps (Use Reference Implementation)</a:t>
                      </a:r>
                      <a:endParaRPr lang="en-US" sz="1200" b="0" i="0" u="none" strike="noStrike">
                        <a:effectLst/>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59296892"/>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15:30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rowSpan="4">
                  <a:txBody>
                    <a:bodyPr/>
                    <a:lstStyle/>
                    <a:p>
                      <a:pPr marL="85725" indent="0" algn="l"/>
                      <a:r>
                        <a:rPr lang="en-US" sz="1200" b="0" i="0" u="none" strike="noStrike">
                          <a:solidFill>
                            <a:srgbClr val="000000"/>
                          </a:solidFill>
                          <a:effectLst/>
                          <a:latin typeface="+mn-lt"/>
                        </a:rPr>
                        <a:t>Governance Disciplines and Security Review</a:t>
                      </a:r>
                      <a:endParaRPr lang="en-CA" sz="1800">
                        <a:latin typeface="+mn-lt"/>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F7FF"/>
                    </a:solidFill>
                  </a:tcPr>
                </a:tc>
                <a:tc vMerge="1">
                  <a:txBody>
                    <a:bodyPr/>
                    <a:lstStyle/>
                    <a:p>
                      <a:endParaRPr lang="en-CA"/>
                    </a:p>
                  </a:txBody>
                  <a:tcPr/>
                </a:tc>
                <a:extLst>
                  <a:ext uri="{0D108BD9-81ED-4DB2-BD59-A6C34878D82A}">
                    <a16:rowId xmlns:a16="http://schemas.microsoft.com/office/drawing/2014/main" val="1403425734"/>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16:00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4054687511"/>
                  </a:ext>
                </a:extLst>
              </a:tr>
              <a:tr h="17112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16:30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rowSpan="2">
                  <a:txBody>
                    <a:bodyPr/>
                    <a:lstStyle/>
                    <a:p>
                      <a:pPr marL="85725" indent="0" algn="l" rtl="0" fontAlgn="ctr">
                        <a:spcBef>
                          <a:spcPts val="0"/>
                        </a:spcBef>
                        <a:spcAft>
                          <a:spcPts val="0"/>
                        </a:spcAft>
                      </a:pPr>
                      <a:r>
                        <a:rPr lang="en-CA" sz="1200" b="0" i="0" u="none" strike="noStrike">
                          <a:solidFill>
                            <a:srgbClr val="000000"/>
                          </a:solidFill>
                          <a:effectLst/>
                          <a:latin typeface="+mn-lt"/>
                        </a:rPr>
                        <a:t>Network Topology &amp; Connectivity Review</a:t>
                      </a:r>
                      <a:endParaRPr lang="en-CA" sz="1200" b="0" i="0" u="none" strike="noStrike">
                        <a:effectLst/>
                        <a:latin typeface="+mn-lt"/>
                      </a:endParaRPr>
                    </a:p>
                  </a:txBody>
                  <a:tcPr marL="2260" marR="2260" marT="2260" marB="0" anchor="ctr">
                    <a:lnL>
                      <a:noFill/>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F7FF"/>
                    </a:solidFill>
                  </a:tcPr>
                </a:tc>
                <a:tc vMerge="1">
                  <a:txBody>
                    <a:bodyPr/>
                    <a:lstStyle/>
                    <a:p>
                      <a:pPr algn="ctr" rtl="0" fontAlgn="ctr">
                        <a:spcBef>
                          <a:spcPts val="0"/>
                        </a:spcBef>
                        <a:spcAft>
                          <a:spcPts val="0"/>
                        </a:spcAft>
                      </a:pPr>
                      <a:endParaRPr lang="en-CA" sz="1100" b="0" i="0" u="none" strike="noStrike">
                        <a:effectLst/>
                        <a:latin typeface="Arial" panose="020B0604020202020204" pitchFamily="34" charset="0"/>
                      </a:endParaRPr>
                    </a:p>
                  </a:txBody>
                  <a:tcPr marL="2260" marR="2260" marT="22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F7FF"/>
                    </a:solidFill>
                  </a:tcPr>
                </a:tc>
                <a:tc vMerge="1">
                  <a:txBody>
                    <a:bodyPr/>
                    <a:lstStyle/>
                    <a:p>
                      <a:endParaRPr lang="en-CA"/>
                    </a:p>
                  </a:txBody>
                  <a:tcPr/>
                </a:tc>
                <a:extLst>
                  <a:ext uri="{0D108BD9-81ED-4DB2-BD59-A6C34878D82A}">
                    <a16:rowId xmlns:a16="http://schemas.microsoft.com/office/drawing/2014/main" val="3899306795"/>
                  </a:ext>
                </a:extLst>
              </a:tr>
              <a:tr h="0">
                <a:tc>
                  <a:txBody>
                    <a:bodyPr/>
                    <a:lstStyle/>
                    <a:p>
                      <a:pPr algn="ctr" rtl="0" fontAlgn="ctr">
                        <a:spcBef>
                          <a:spcPts val="0"/>
                        </a:spcBef>
                        <a:spcAft>
                          <a:spcPts val="0"/>
                        </a:spcAft>
                      </a:pPr>
                      <a:r>
                        <a:rPr lang="en-CA" sz="1100" b="0" i="0" u="none" strike="noStrike">
                          <a:solidFill>
                            <a:srgbClr val="3C3B41"/>
                          </a:solidFill>
                          <a:effectLst/>
                          <a:latin typeface="Segoe UI" panose="020B0502040204020203" pitchFamily="34" charset="0"/>
                        </a:rPr>
                        <a:t>17:00</a:t>
                      </a:r>
                      <a:endParaRPr lang="en-CA" sz="1100" b="0" i="0" u="none" strike="noStrike">
                        <a:effectLst/>
                        <a:latin typeface="Arial" panose="020B0604020202020204" pitchFamily="34" charset="0"/>
                      </a:endParaRPr>
                    </a:p>
                  </a:txBody>
                  <a:tcPr marL="2260" marR="2260" marT="2260" marB="0" anchor="ctr">
                    <a:lnL>
                      <a:noFill/>
                    </a:lnL>
                    <a:lnR>
                      <a:noFill/>
                    </a:lnR>
                    <a:lnT>
                      <a:noFill/>
                    </a:lnT>
                    <a:lnB>
                      <a:noFill/>
                    </a:lnB>
                    <a:solidFill>
                      <a:srgbClr val="FAFAFA"/>
                    </a:solidFill>
                  </a:tcP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4132501212"/>
                  </a:ext>
                </a:extLst>
              </a:tr>
            </a:tbl>
          </a:graphicData>
        </a:graphic>
      </p:graphicFrame>
      <p:sp>
        <p:nvSpPr>
          <p:cNvPr id="4" name="Title 6">
            <a:extLst>
              <a:ext uri="{FF2B5EF4-FFF2-40B4-BE49-F238E27FC236}">
                <a16:creationId xmlns:a16="http://schemas.microsoft.com/office/drawing/2014/main" id="{322A6816-475B-69AA-3DFC-94F1CE7F7DD5}"/>
              </a:ext>
            </a:extLst>
          </p:cNvPr>
          <p:cNvSpPr txBox="1">
            <a:spLocks/>
          </p:cNvSpPr>
          <p:nvPr/>
        </p:nvSpPr>
        <p:spPr>
          <a:xfrm>
            <a:off x="455996" y="914964"/>
            <a:ext cx="11306469" cy="403137"/>
          </a:xfrm>
          <a:prstGeom prst="rect">
            <a:avLst/>
          </a:prstGeom>
        </p:spPr>
        <p:txBody>
          <a:bodyPr vert="horz" wrap="square" lIns="91440" tIns="45720" rIns="91440" bIns="45720" rtlCol="0" anchor="ctr">
            <a:noAutofit/>
          </a:bodyPr>
          <a:lstStyle>
            <a:lvl1pPr algn="l" defTabSz="914192" rtl="0" eaLnBrk="1" latinLnBrk="0" hangingPunct="1">
              <a:lnSpc>
                <a:spcPts val="3136"/>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r>
              <a:rPr lang="en-US" sz="1400">
                <a:solidFill>
                  <a:schemeClr val="accent4"/>
                </a:solidFill>
              </a:rPr>
              <a:t>Note: Workshop doesn’t need to last more than a few hours</a:t>
            </a:r>
          </a:p>
        </p:txBody>
      </p:sp>
    </p:spTree>
    <p:extLst>
      <p:ext uri="{BB962C8B-B14F-4D97-AF65-F5344CB8AC3E}">
        <p14:creationId xmlns:p14="http://schemas.microsoft.com/office/powerpoint/2010/main" val="30354879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55996" y="620429"/>
            <a:ext cx="11306469" cy="795089"/>
          </a:xfrm>
        </p:spPr>
        <p:txBody>
          <a:bodyPr/>
          <a:lstStyle/>
          <a:p>
            <a:r>
              <a:rPr lang="en-US" spc="0" dirty="0">
                <a:ln>
                  <a:noFill/>
                </a:ln>
                <a:solidFill>
                  <a:prstClr val="black"/>
                </a:solidFill>
                <a:ea typeface="等线" panose="02010600030101010101" pitchFamily="2" charset="-122"/>
              </a:rPr>
              <a:t>AKS Landing Zone Accelerator</a:t>
            </a:r>
            <a:r>
              <a:rPr lang="en-US" dirty="0">
                <a:solidFill>
                  <a:prstClr val="black"/>
                </a:solidFill>
                <a:ea typeface="等线" panose="02010600030101010101" pitchFamily="2" charset="-122"/>
              </a:rPr>
              <a:t> | </a:t>
            </a:r>
            <a:r>
              <a:rPr lang="en-US" dirty="0">
                <a:solidFill>
                  <a:schemeClr val="tx2"/>
                </a:solidFill>
                <a:ea typeface="等线" panose="02010600030101010101" pitchFamily="2" charset="-122"/>
              </a:rPr>
              <a:t>Resources</a:t>
            </a:r>
            <a:br>
              <a:rPr lang="en-US" spc="0">
                <a:ln>
                  <a:noFill/>
                </a:ln>
                <a:solidFill>
                  <a:schemeClr val="tx2"/>
                </a:solidFill>
              </a:rPr>
            </a:br>
            <a:endParaRPr lang="en-GB">
              <a:solidFill>
                <a:schemeClr val="tx2"/>
              </a:solidFill>
            </a:endParaRPr>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10"/>
          </p:nvPr>
        </p:nvSpPr>
        <p:spPr>
          <a:xfrm>
            <a:off x="455996" y="1922586"/>
            <a:ext cx="9384447" cy="3077766"/>
          </a:xfrm>
        </p:spPr>
        <p:txBody>
          <a:bodyPr vert="horz" wrap="square" lIns="0" tIns="0" rIns="0" bIns="0" rtlCol="0" anchor="t">
            <a:spAutoFit/>
          </a:bodyPr>
          <a:lstStyle/>
          <a:p>
            <a:pPr marL="0" indent="0">
              <a:spcAft>
                <a:spcPts val="1200"/>
              </a:spcAft>
              <a:buNone/>
            </a:pPr>
            <a:r>
              <a:rPr lang="en-GB" sz="2000" dirty="0">
                <a:cs typeface="Segoe UI"/>
              </a:rPr>
              <a:t>List of resources:</a:t>
            </a:r>
          </a:p>
          <a:p>
            <a:pPr marL="625475" indent="-334963">
              <a:spcAft>
                <a:spcPts val="1200"/>
              </a:spcAft>
            </a:pPr>
            <a:r>
              <a:rPr lang="en-GB" sz="2000" dirty="0">
                <a:cs typeface="Segoe UI"/>
              </a:rPr>
              <a:t>Documentation: </a:t>
            </a:r>
            <a:r>
              <a:rPr lang="en-GB" sz="2000" dirty="0">
                <a:cs typeface="Segoe UI"/>
                <a:hlinkClick r:id="rId2"/>
              </a:rPr>
              <a:t>aka.ms/AKSLZA/Documentation</a:t>
            </a:r>
            <a:endParaRPr lang="en-GB" sz="2000" dirty="0">
              <a:cs typeface="Segoe UI"/>
            </a:endParaRPr>
          </a:p>
          <a:p>
            <a:pPr marL="625475" indent="-334963">
              <a:spcAft>
                <a:spcPts val="1200"/>
              </a:spcAft>
            </a:pPr>
            <a:r>
              <a:rPr lang="en-GB" sz="2000" dirty="0">
                <a:cs typeface="Segoe UI"/>
              </a:rPr>
              <a:t>Checklist: </a:t>
            </a:r>
            <a:r>
              <a:rPr lang="en-GB" sz="2000" dirty="0">
                <a:cs typeface="Segoe UI"/>
                <a:hlinkClick r:id="rId3"/>
              </a:rPr>
              <a:t>aka.ms/AKSLZA/Checklist</a:t>
            </a:r>
            <a:endParaRPr lang="en-GB" sz="2000" dirty="0"/>
          </a:p>
          <a:p>
            <a:pPr marL="625475" indent="-334963">
              <a:spcAft>
                <a:spcPts val="1200"/>
              </a:spcAft>
            </a:pPr>
            <a:r>
              <a:rPr lang="en-GB" sz="2000" dirty="0">
                <a:cs typeface="Segoe UI"/>
              </a:rPr>
              <a:t>Reference Implementations: </a:t>
            </a:r>
            <a:r>
              <a:rPr lang="en-GB" sz="2000" dirty="0">
                <a:cs typeface="Segoe UI"/>
                <a:hlinkClick r:id="rId4"/>
              </a:rPr>
              <a:t>aka.ms/AKSLZA/ReferenceImplementation</a:t>
            </a:r>
            <a:endParaRPr lang="en-GB" sz="2000" dirty="0">
              <a:cs typeface="Segoe UI"/>
            </a:endParaRPr>
          </a:p>
          <a:p>
            <a:pPr marL="625475" indent="-334963">
              <a:spcAft>
                <a:spcPts val="1200"/>
              </a:spcAft>
            </a:pPr>
            <a:r>
              <a:rPr lang="en-GB" sz="2000" dirty="0">
                <a:cs typeface="Segoe UI"/>
              </a:rPr>
              <a:t>Bicep Accelerator: </a:t>
            </a:r>
            <a:r>
              <a:rPr lang="en-GB" sz="2000" dirty="0">
                <a:cs typeface="Segoe UI"/>
                <a:hlinkClick r:id="rId5"/>
              </a:rPr>
              <a:t>aka.ms/AKSLZA/</a:t>
            </a:r>
            <a:r>
              <a:rPr lang="en-GB" sz="2000" dirty="0" err="1">
                <a:cs typeface="Segoe UI"/>
                <a:hlinkClick r:id="rId5"/>
              </a:rPr>
              <a:t>AKSDeployHelper</a:t>
            </a:r>
            <a:endParaRPr lang="en-GB" sz="2000" dirty="0">
              <a:cs typeface="Segoe UI"/>
            </a:endParaRPr>
          </a:p>
          <a:p>
            <a:pPr marL="625475" indent="-334963">
              <a:spcAft>
                <a:spcPts val="1200"/>
              </a:spcAft>
            </a:pPr>
            <a:r>
              <a:rPr lang="en-GB" sz="2000" dirty="0">
                <a:cs typeface="Segoe UI"/>
              </a:rPr>
              <a:t>AKS LZA Overview Deck: </a:t>
            </a:r>
            <a:r>
              <a:rPr lang="en-GB" sz="2000" dirty="0">
                <a:cs typeface="Segoe UI"/>
                <a:hlinkClick r:id="rId6"/>
              </a:rPr>
              <a:t>aka.ms/AKSLZA/OverviewDeck</a:t>
            </a:r>
            <a:endParaRPr lang="en-GB" sz="2000" dirty="0">
              <a:cs typeface="Segoe UI"/>
            </a:endParaRPr>
          </a:p>
          <a:p>
            <a:pPr marL="625475" indent="-334963">
              <a:spcAft>
                <a:spcPts val="1200"/>
              </a:spcAft>
            </a:pPr>
            <a:r>
              <a:rPr lang="en-GB" sz="2000" dirty="0">
                <a:cs typeface="Segoe UI"/>
              </a:rPr>
              <a:t>This delivery guide: </a:t>
            </a:r>
            <a:r>
              <a:rPr lang="en-GB" sz="2000" dirty="0">
                <a:cs typeface="Segoe UI"/>
                <a:hlinkClick r:id="rId7"/>
              </a:rPr>
              <a:t>aka.ms/AKSLZA/DeliveryGuide</a:t>
            </a:r>
            <a:endParaRPr lang="en-GB" sz="2000" dirty="0">
              <a:cs typeface="Segoe UI"/>
            </a:endParaRPr>
          </a:p>
        </p:txBody>
      </p:sp>
    </p:spTree>
    <p:extLst>
      <p:ext uri="{BB962C8B-B14F-4D97-AF65-F5344CB8AC3E}">
        <p14:creationId xmlns:p14="http://schemas.microsoft.com/office/powerpoint/2010/main" val="2474495602"/>
      </p:ext>
    </p:extLst>
  </p:cSld>
  <p:clrMapOvr>
    <a:masterClrMapping/>
  </p:clrMapOvr>
  <p:transition>
    <p:fade/>
  </p:transition>
</p:sld>
</file>

<file path=ppt/theme/theme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bf3e0bf9-5e9d-40df-a134-b6dc151692df">
      <UserInfo>
        <DisplayName>Daniela Tomoiaga</DisplayName>
        <AccountId>92</AccountId>
        <AccountType/>
      </UserInfo>
      <UserInfo>
        <DisplayName>Santhosh Varghese (Harvey Nash B.V.)</DisplayName>
        <AccountId>220</AccountId>
        <AccountType/>
      </UserInfo>
      <UserInfo>
        <DisplayName>Chirag Dave (Peoplebank Australia Limited)</DisplayName>
        <AccountId>281</AccountId>
        <AccountType/>
      </UserInfo>
      <UserInfo>
        <DisplayName>Kirk Evans</DisplayName>
        <AccountId>842</AccountId>
        <AccountType/>
      </UserInfo>
      <UserInfo>
        <DisplayName>Michael Robson</DisplayName>
        <AccountId>1315</AccountId>
        <AccountType/>
      </UserInfo>
      <UserInfo>
        <DisplayName>Gianluca De Rossi</DisplayName>
        <AccountId>613</AccountId>
        <AccountType/>
      </UserInfo>
      <UserInfo>
        <DisplayName>Amanda Rosemark</DisplayName>
        <AccountId>1349</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9956BC29ED5D34F84879B9B46DB971E" ma:contentTypeVersion="13" ma:contentTypeDescription="Create a new document." ma:contentTypeScope="" ma:versionID="a815d2d70bd94264438157296e78437d">
  <xsd:schema xmlns:xsd="http://www.w3.org/2001/XMLSchema" xmlns:xs="http://www.w3.org/2001/XMLSchema" xmlns:p="http://schemas.microsoft.com/office/2006/metadata/properties" xmlns:ns2="bf3e0bf9-5e9d-40df-a134-b6dc151692df" xmlns:ns3="4da13b8d-b859-4231-974a-31012b6d5a9c" targetNamespace="http://schemas.microsoft.com/office/2006/metadata/properties" ma:root="true" ma:fieldsID="9020f654eab2aa42964bc9ecafec433b" ns2:_="" ns3:_="">
    <xsd:import namespace="bf3e0bf9-5e9d-40df-a134-b6dc151692df"/>
    <xsd:import namespace="4da13b8d-b859-4231-974a-31012b6d5a9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3e0bf9-5e9d-40df-a134-b6dc151692d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da13b8d-b859-4231-974a-31012b6d5a9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2F96D7-D959-4693-89E6-AA0ABFE9E57F}">
  <ds:schemaRefs>
    <ds:schemaRef ds:uri="http://schemas.microsoft.com/sharepoint/v3/contenttype/forms"/>
  </ds:schemaRefs>
</ds:datastoreItem>
</file>

<file path=customXml/itemProps2.xml><?xml version="1.0" encoding="utf-8"?>
<ds:datastoreItem xmlns:ds="http://schemas.openxmlformats.org/officeDocument/2006/customXml" ds:itemID="{175E2527-6A0D-4D07-9640-D9FCFD4015D7}">
  <ds:schemaRefs>
    <ds:schemaRef ds:uri="012c6a72-1f1f-48df-bc7c-b0b4dc9b629e"/>
    <ds:schemaRef ds:uri="26c89b4b-7720-4a26-a2f4-40462bac1dac"/>
    <ds:schemaRef ds:uri="3bada437-31df-4ba2-92ad-dacf49b58384"/>
    <ds:schemaRef ds:uri="bf3e0bf9-5e9d-40df-a134-b6dc151692d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6D20C84-B918-4B4E-BFD8-18FBD5EEFB52}">
  <ds:schemaRefs>
    <ds:schemaRef ds:uri="4da13b8d-b859-4231-974a-31012b6d5a9c"/>
    <ds:schemaRef ds:uri="bf3e0bf9-5e9d-40df-a134-b6dc151692d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
  <TotalTime>37</TotalTime>
  <Words>1069</Words>
  <Application>Microsoft Office PowerPoint</Application>
  <PresentationFormat>Widescreen</PresentationFormat>
  <Paragraphs>126</Paragraphs>
  <Slides>7</Slides>
  <Notes>6</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Calibri</vt:lpstr>
      <vt:lpstr>Segoe UI</vt:lpstr>
      <vt:lpstr>Segoe UI Semibold</vt:lpstr>
      <vt:lpstr>Symbol</vt:lpstr>
      <vt:lpstr>Wingdings</vt:lpstr>
      <vt:lpstr>Wingdings 3</vt:lpstr>
      <vt:lpstr>Azure Design Template</vt:lpstr>
      <vt:lpstr>AKS Landing Zone Accelerator delivery guide and resources</vt:lpstr>
      <vt:lpstr>AKS Landing Zone Accelerator</vt:lpstr>
      <vt:lpstr>Enterprise-scale Delivery </vt:lpstr>
      <vt:lpstr>Landing Zone Accelerator: Audience </vt:lpstr>
      <vt:lpstr>AKS Landing Zone Accelerator: Workshop Objective</vt:lpstr>
      <vt:lpstr>AKS Landing Zone Accelerator: Example Workshop Agenda</vt:lpstr>
      <vt:lpstr>AKS Landing Zone Accelerator | Resources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Sonia Yu</dc:creator>
  <cp:lastModifiedBy>Ayobami Ayodeji</cp:lastModifiedBy>
  <cp:revision>11</cp:revision>
  <dcterms:created xsi:type="dcterms:W3CDTF">2020-09-01T23:20:14Z</dcterms:created>
  <dcterms:modified xsi:type="dcterms:W3CDTF">2022-07-08T02:04:47Z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0x010100B9956BC29ED5D34F84879B9B46DB971E</vt:lpwstr>
  </property>
</Properties>
</file>